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69" r:id="rId3"/>
    <p:sldId id="257" r:id="rId4"/>
    <p:sldId id="259" r:id="rId5"/>
    <p:sldId id="261" r:id="rId6"/>
    <p:sldId id="271" r:id="rId7"/>
    <p:sldId id="280" r:id="rId8"/>
    <p:sldId id="270" r:id="rId9"/>
    <p:sldId id="263" r:id="rId10"/>
    <p:sldId id="272" r:id="rId11"/>
    <p:sldId id="264" r:id="rId12"/>
    <p:sldId id="266" r:id="rId13"/>
    <p:sldId id="273" r:id="rId14"/>
    <p:sldId id="267" r:id="rId15"/>
    <p:sldId id="276" r:id="rId16"/>
    <p:sldId id="277" r:id="rId17"/>
    <p:sldId id="278" r:id="rId18"/>
    <p:sldId id="279" r:id="rId19"/>
    <p:sldId id="268" r:id="rId20"/>
  </p:sldIdLst>
  <p:sldSz cx="12192000" cy="6858000"/>
  <p:notesSz cx="6858000" cy="9144000"/>
  <p:embeddedFontLst>
    <p:embeddedFont>
      <p:font typeface="Calibri Light" panose="020F0302020204030204" pitchFamily="34" charset="0"/>
      <p:regular r:id="rId22"/>
      <p:italic r:id="rId23"/>
    </p:embeddedFont>
    <p:embeddedFont>
      <p:font typeface="PMingLiU" panose="02010600030101010101" charset="-120"/>
      <p:regular r:id="rId24"/>
    </p:embeddedFont>
    <p:embeddedFont>
      <p:font typeface="微软雅黑" panose="020B0503020204020204" pitchFamily="34" charset="-122"/>
      <p:regular r:id="rId25"/>
      <p:bold r:id="rId26"/>
    </p:embeddedFont>
    <p:embeddedFont>
      <p:font typeface="Verdana" panose="020B0604030504040204" pitchFamily="34" charset="0"/>
      <p:regular r:id="rId27"/>
      <p:bold r:id="rId28"/>
      <p:italic r:id="rId29"/>
      <p:boldItalic r:id="rId30"/>
    </p:embeddedFont>
    <p:embeddedFont>
      <p:font typeface="汉仪清雅体简" panose="02010600030101010101" charset="-122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6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7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138" y="918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B20F5948-BB4B-44EF-81C2-73FBA4A086A5}" type="datetimeFigureOut">
              <a:rPr lang="zh-CN" altLang="en-US"/>
              <a:pPr>
                <a:defRPr/>
              </a:pPr>
              <a:t>2015/12/29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513B60C7-42F7-4C96-894B-4258AC55757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9604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4E638A-47C6-4EA0-95D9-242222326884}" type="datetimeFigureOut">
              <a:rPr lang="zh-CN" altLang="en-US"/>
              <a:pPr>
                <a:defRPr/>
              </a:pPr>
              <a:t>2015/12/29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A94C88-E897-48C2-806D-5B367E91C55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393CB3-4664-44AB-862B-4088ED457DE2}" type="datetimeFigureOut">
              <a:rPr lang="zh-CN" altLang="en-US"/>
              <a:pPr>
                <a:defRPr/>
              </a:pPr>
              <a:t>2015/12/29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992B17-8147-4BDB-90EB-4BE780A1EED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B0CA35-C1CE-45BF-8D0D-180888D0E9AB}" type="datetimeFigureOut">
              <a:rPr lang="zh-CN" altLang="en-US"/>
              <a:pPr>
                <a:defRPr/>
              </a:pPr>
              <a:t>2015/12/29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7006D3-CDC6-4964-A5B1-4680C49E279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233183-4EFB-45D6-BB89-6CE266C74038}" type="datetimeFigureOut">
              <a:rPr lang="zh-CN" altLang="en-US"/>
              <a:pPr>
                <a:defRPr/>
              </a:pPr>
              <a:t>2015/12/29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709277-954C-492F-B623-54D689D3707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54232B-E685-47DF-ADF3-192F6A004C96}" type="datetimeFigureOut">
              <a:rPr lang="zh-CN" altLang="en-US"/>
              <a:pPr>
                <a:defRPr/>
              </a:pPr>
              <a:t>2015/12/29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2F5F8A-8C53-4F04-A716-EF15D8B56D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809226-63A2-466B-B689-AAF00B2140FF}" type="datetimeFigureOut">
              <a:rPr lang="zh-CN" altLang="en-US"/>
              <a:pPr>
                <a:defRPr/>
              </a:pPr>
              <a:t>2015/12/29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6C42FF-B730-4128-9BE9-B19B5F74303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6AB283-0C7B-4305-9FA1-F380D39CE181}" type="datetimeFigureOut">
              <a:rPr lang="zh-CN" altLang="en-US"/>
              <a:pPr>
                <a:defRPr/>
              </a:pPr>
              <a:t>2015/12/29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733212-FA76-4DE3-B61A-46DF1CA3E32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7987FB-5C9F-47C3-B43A-19E4DAA8780B}" type="datetimeFigureOut">
              <a:rPr lang="zh-CN" altLang="en-US"/>
              <a:pPr>
                <a:defRPr/>
              </a:pPr>
              <a:t>2015/12/29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CA251-68E4-4B3D-971F-830283C506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8DFD30-344C-462A-8D03-605736294AE0}" type="datetimeFigureOut">
              <a:rPr lang="zh-CN" altLang="en-US"/>
              <a:pPr>
                <a:defRPr/>
              </a:pPr>
              <a:t>2015/12/29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35ADF9-9F77-47ED-88BD-2B57609DF53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2071A6-6CC5-46D3-94D0-3EB00F16F7E7}" type="datetimeFigureOut">
              <a:rPr lang="zh-CN" altLang="en-US"/>
              <a:pPr>
                <a:defRPr/>
              </a:pPr>
              <a:t>2015/12/29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810687-4A70-47EC-8B08-8513DBAAFAA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04D125-B33A-48A4-B876-58E310A5290E}" type="datetimeFigureOut">
              <a:rPr lang="zh-CN" altLang="en-US"/>
              <a:pPr>
                <a:defRPr/>
              </a:pPr>
              <a:t>2015/12/29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A8824C-D48C-4A6D-B44B-41D925502B7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6642D41-CD89-4618-9FD6-D16809D93A23}" type="datetimeFigureOut">
              <a:rPr lang="zh-CN" altLang="en-US"/>
              <a:pPr>
                <a:defRPr/>
              </a:pPr>
              <a:t>2015/12/29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402798C-59E4-4124-857E-C15B78D5C04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12" Type="http://schemas.openxmlformats.org/officeDocument/2006/relationships/image" Target="../media/image22.jpg"/><Relationship Id="rId17" Type="http://schemas.openxmlformats.org/officeDocument/2006/relationships/image" Target="../media/image27.jpg"/><Relationship Id="rId2" Type="http://schemas.openxmlformats.org/officeDocument/2006/relationships/image" Target="../media/image10.jpe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gif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jpg"/><Relationship Id="rId4" Type="http://schemas.openxmlformats.org/officeDocument/2006/relationships/image" Target="../media/image12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microbject.com/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t="18593" b="18593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0" y="1724025"/>
            <a:ext cx="1628775" cy="340995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340475" y="-1508125"/>
            <a:ext cx="185738" cy="12001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3600" b="1" kern="100" dirty="0">
              <a:solidFill>
                <a:srgbClr val="FFC000"/>
              </a:solidFill>
              <a:latin typeface="汉仪清雅体简" panose="00020600040101010101" pitchFamily="18" charset="-122"/>
              <a:ea typeface="汉仪清雅体简" panose="00020600040101010101" pitchFamily="18" charset="-122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3600" b="1" kern="100" dirty="0">
              <a:solidFill>
                <a:srgbClr val="FFC000"/>
              </a:solidFill>
              <a:latin typeface="汉仪清雅体简" panose="00020600040101010101" pitchFamily="18" charset="-122"/>
              <a:ea typeface="汉仪清雅体简" panose="00020600040101010101" pitchFamily="18" charset="-122"/>
            </a:endParaRPr>
          </a:p>
        </p:txBody>
      </p:sp>
      <p:grpSp>
        <p:nvGrpSpPr>
          <p:cNvPr id="2" name="组合 16"/>
          <p:cNvGrpSpPr>
            <a:grpSpLocks/>
          </p:cNvGrpSpPr>
          <p:nvPr/>
        </p:nvGrpSpPr>
        <p:grpSpPr bwMode="auto">
          <a:xfrm>
            <a:off x="1476375" y="1724025"/>
            <a:ext cx="9913938" cy="3409950"/>
            <a:chOff x="1323974" y="1724025"/>
            <a:chExt cx="9913932" cy="3409950"/>
          </a:xfrm>
        </p:grpSpPr>
        <p:sp>
          <p:nvSpPr>
            <p:cNvPr id="7" name="矩形 6"/>
            <p:cNvSpPr/>
            <p:nvPr/>
          </p:nvSpPr>
          <p:spPr>
            <a:xfrm>
              <a:off x="1323974" y="1724025"/>
              <a:ext cx="9913932" cy="3409950"/>
            </a:xfrm>
            <a:prstGeom prst="rect">
              <a:avLst/>
            </a:prstGeom>
            <a:solidFill>
              <a:schemeClr val="bg1">
                <a:lumMod val="50000"/>
                <a:alpha val="77000"/>
              </a:schemeClr>
            </a:solidFill>
            <a:ln>
              <a:noFill/>
            </a:ln>
            <a:effectLst>
              <a:outerShdw blurRad="508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0496543" y="1724025"/>
              <a:ext cx="741363" cy="3409950"/>
            </a:xfrm>
            <a:custGeom>
              <a:avLst/>
              <a:gdLst>
                <a:gd name="connsiteX0" fmla="*/ 0 w 455606"/>
                <a:gd name="connsiteY0" fmla="*/ 0 h 3409950"/>
                <a:gd name="connsiteX1" fmla="*/ 455606 w 455606"/>
                <a:gd name="connsiteY1" fmla="*/ 0 h 3409950"/>
                <a:gd name="connsiteX2" fmla="*/ 455606 w 455606"/>
                <a:gd name="connsiteY2" fmla="*/ 3409950 h 3409950"/>
                <a:gd name="connsiteX3" fmla="*/ 0 w 455606"/>
                <a:gd name="connsiteY3" fmla="*/ 3409950 h 3409950"/>
                <a:gd name="connsiteX4" fmla="*/ 0 w 455606"/>
                <a:gd name="connsiteY4" fmla="*/ 0 h 3409950"/>
                <a:gd name="connsiteX0" fmla="*/ 285750 w 741356"/>
                <a:gd name="connsiteY0" fmla="*/ 0 h 3409950"/>
                <a:gd name="connsiteX1" fmla="*/ 741356 w 741356"/>
                <a:gd name="connsiteY1" fmla="*/ 0 h 3409950"/>
                <a:gd name="connsiteX2" fmla="*/ 741356 w 741356"/>
                <a:gd name="connsiteY2" fmla="*/ 3409950 h 3409950"/>
                <a:gd name="connsiteX3" fmla="*/ 0 w 741356"/>
                <a:gd name="connsiteY3" fmla="*/ 3390900 h 3409950"/>
                <a:gd name="connsiteX4" fmla="*/ 285750 w 741356"/>
                <a:gd name="connsiteY4" fmla="*/ 0 h 340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356" h="3409950">
                  <a:moveTo>
                    <a:pt x="285750" y="0"/>
                  </a:moveTo>
                  <a:lnTo>
                    <a:pt x="741356" y="0"/>
                  </a:lnTo>
                  <a:lnTo>
                    <a:pt x="741356" y="3409950"/>
                  </a:lnTo>
                  <a:lnTo>
                    <a:pt x="0" y="3390900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>
              <a:outerShdw blurRad="508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1387018" y="2459503"/>
            <a:ext cx="9417963" cy="1384995"/>
          </a:xfrm>
          <a:prstGeom prst="rect">
            <a:avLst/>
          </a:prstGeom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0" b="1" kern="1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三维</a:t>
            </a:r>
            <a:r>
              <a:rPr lang="zh-CN" altLang="en-US" sz="6000" b="1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数据云服务商业计划书</a:t>
            </a:r>
            <a:endParaRPr lang="en-US" altLang="zh-CN" sz="6000" b="1" kern="1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2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70088" y="3613666"/>
            <a:ext cx="79485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THE BUSINESS PLAN OF 3D DATA CLOUD SERVICE</a:t>
            </a:r>
            <a:endParaRPr lang="zh-CN" altLang="en-US" sz="2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8" name="背景音乐 - 成长 - Ppt">
            <a:hlinkClick r:id="" action="ppaction://media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75" y="-917575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19050"/>
            <a:ext cx="3314700" cy="687705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6424" y="634711"/>
            <a:ext cx="2646878" cy="584775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行业竞争现状</a:t>
            </a:r>
            <a:endParaRPr lang="zh-CN" altLang="en-US" sz="32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5000" y="1289050"/>
            <a:ext cx="2375202" cy="338554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Industry </a:t>
            </a:r>
            <a:r>
              <a:rPr lang="en-US" altLang="zh-CN" sz="16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competition</a:t>
            </a:r>
            <a:endParaRPr lang="zh-CN" altLang="en-US" sz="16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27025" y="1733550"/>
            <a:ext cx="2784475" cy="1270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490538" y="484188"/>
            <a:ext cx="0" cy="586105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直角三角形 10"/>
          <p:cNvSpPr/>
          <p:nvPr/>
        </p:nvSpPr>
        <p:spPr>
          <a:xfrm rot="16200000">
            <a:off x="10653713" y="5297488"/>
            <a:ext cx="1393825" cy="1393825"/>
          </a:xfrm>
          <a:prstGeom prst="rt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五边形 13"/>
          <p:cNvSpPr/>
          <p:nvPr/>
        </p:nvSpPr>
        <p:spPr>
          <a:xfrm>
            <a:off x="4010025" y="742950"/>
            <a:ext cx="6426200" cy="425450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3962400" y="3319519"/>
            <a:ext cx="6426200" cy="423862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052887" y="562593"/>
            <a:ext cx="2044149" cy="6058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lnSpc>
                <a:spcPct val="220000"/>
              </a:lnSpc>
              <a:buNone/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国内技术竞争环境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005262" y="3139048"/>
            <a:ext cx="3616696" cy="6043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</a:t>
            </a:r>
            <a:r>
              <a:rPr lang="en-US" altLang="zh-CN" b="1" kern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CoolLight</a:t>
            </a: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引擎竞争优势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962400" y="1255713"/>
            <a:ext cx="7250243" cy="258532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dirty="0" smtClean="0"/>
              <a:t>1</a:t>
            </a:r>
            <a:r>
              <a:rPr lang="en-US" altLang="zh-CN" dirty="0" smtClean="0"/>
              <a:t>. Cocos</a:t>
            </a:r>
            <a:r>
              <a:rPr lang="zh-CN" altLang="en-US" dirty="0"/>
              <a:t>：</a:t>
            </a:r>
            <a:r>
              <a:rPr lang="en-US" altLang="zh-CN" dirty="0"/>
              <a:t> Cocos3D</a:t>
            </a:r>
            <a:r>
              <a:rPr lang="zh-CN" altLang="en-US" dirty="0"/>
              <a:t>的</a:t>
            </a:r>
            <a:r>
              <a:rPr lang="en-US" altLang="zh-CN" dirty="0"/>
              <a:t>HTML5</a:t>
            </a:r>
            <a:r>
              <a:rPr lang="zh-CN" altLang="en-US" dirty="0"/>
              <a:t>版本。</a:t>
            </a:r>
            <a:endParaRPr lang="en-US" altLang="zh-CN" dirty="0"/>
          </a:p>
          <a:p>
            <a:r>
              <a:rPr lang="en-US" altLang="zh-CN" dirty="0" smtClean="0"/>
              <a:t>2. </a:t>
            </a:r>
            <a:r>
              <a:rPr lang="en-US" altLang="zh-CN" dirty="0" err="1"/>
              <a:t>Egrt</a:t>
            </a:r>
            <a:r>
              <a:rPr lang="zh-CN" altLang="en-US" dirty="0"/>
              <a:t>：白鹭</a:t>
            </a:r>
            <a:r>
              <a:rPr lang="zh-CN" altLang="en-US" dirty="0" smtClean="0"/>
              <a:t>引擎</a:t>
            </a:r>
            <a:r>
              <a:rPr lang="en-US" altLang="zh-CN" dirty="0" smtClean="0"/>
              <a:t>(</a:t>
            </a:r>
            <a:r>
              <a:rPr lang="zh-CN" altLang="en-US" dirty="0" smtClean="0"/>
              <a:t>今年</a:t>
            </a:r>
            <a:r>
              <a:rPr lang="en-US" altLang="zh-CN" dirty="0"/>
              <a:t>9</a:t>
            </a:r>
            <a:r>
              <a:rPr lang="zh-CN" altLang="en-US" dirty="0" smtClean="0"/>
              <a:t>月才立项开始制作</a:t>
            </a:r>
            <a:r>
              <a:rPr lang="en-US" altLang="zh-CN" dirty="0" smtClean="0"/>
              <a:t>)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sz="2000" b="1" dirty="0" smtClean="0">
                <a:solidFill>
                  <a:srgbClr val="FF0000"/>
                </a:solidFill>
              </a:rPr>
              <a:t>目前国内只有以上两家企业具备网页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3D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成型技术，但都是</a:t>
            </a:r>
            <a:r>
              <a:rPr lang="zh-CN" altLang="en-US" sz="2000" b="1" dirty="0">
                <a:solidFill>
                  <a:srgbClr val="FF0000"/>
                </a:solidFill>
              </a:rPr>
              <a:t>在制作研究，还没有到能发布的商业版本。在整个行业处于爆发性增长的阶段，关于跨平台的三维服务在国内基本处于空白。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7" name="Picture 5" descr="C:\Users\Bearice\Desktop\三维云项目\图片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63" y="3225567"/>
            <a:ext cx="2716639" cy="179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Bearice\Desktop\三维云项目\图片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4" y="1864520"/>
            <a:ext cx="2716728" cy="14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Bearice\Desktop\三维云项目\图片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68" y="4762769"/>
            <a:ext cx="2711667" cy="148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62400" y="3923388"/>
            <a:ext cx="7340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1.</a:t>
            </a:r>
            <a:r>
              <a:rPr lang="zh-CN" altLang="en-US" dirty="0" smtClean="0">
                <a:solidFill>
                  <a:srgbClr val="FF0000"/>
                </a:solidFill>
              </a:rPr>
              <a:t>纯</a:t>
            </a:r>
            <a:r>
              <a:rPr lang="en-US" altLang="zh-CN" dirty="0">
                <a:solidFill>
                  <a:srgbClr val="FF0000"/>
                </a:solidFill>
              </a:rPr>
              <a:t>JavaScript</a:t>
            </a:r>
            <a:r>
              <a:rPr lang="zh-CN" altLang="en-US" dirty="0">
                <a:solidFill>
                  <a:srgbClr val="FF0000"/>
                </a:solidFill>
              </a:rPr>
              <a:t>脚本</a:t>
            </a:r>
            <a:r>
              <a:rPr lang="zh-CN" altLang="en-US" dirty="0"/>
              <a:t>，可扩展的类构架</a:t>
            </a:r>
            <a:r>
              <a:rPr lang="en-US" altLang="zh-CN" dirty="0"/>
              <a:t>(</a:t>
            </a:r>
            <a:r>
              <a:rPr lang="en-US" altLang="zh-CN" dirty="0" err="1"/>
              <a:t>MoScript</a:t>
            </a:r>
            <a:r>
              <a:rPr lang="en-US" altLang="zh-CN" dirty="0"/>
              <a:t>)</a:t>
            </a:r>
            <a:r>
              <a:rPr lang="zh-CN" altLang="en-US" dirty="0"/>
              <a:t>，方便调试和修改，提高开发效率。</a:t>
            </a:r>
            <a:endParaRPr lang="en-US" altLang="zh-CN" dirty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支持</a:t>
            </a:r>
            <a:r>
              <a:rPr lang="zh-CN" altLang="en-US" dirty="0">
                <a:solidFill>
                  <a:srgbClr val="FF0000"/>
                </a:solidFill>
              </a:rPr>
              <a:t>动态定制渲染代码生成</a:t>
            </a:r>
            <a:r>
              <a:rPr lang="zh-CN" altLang="en-US" dirty="0"/>
              <a:t>，能提高渲染效率。（和竞争者区分）</a:t>
            </a:r>
            <a:endParaRPr lang="en-US" altLang="zh-CN" dirty="0"/>
          </a:p>
          <a:p>
            <a:r>
              <a:rPr lang="en-US" altLang="zh-CN" dirty="0" smtClean="0">
                <a:solidFill>
                  <a:srgbClr val="FF0000"/>
                </a:solidFill>
              </a:rPr>
              <a:t>3.</a:t>
            </a:r>
            <a:r>
              <a:rPr lang="zh-CN" altLang="en-US" dirty="0" smtClean="0">
                <a:solidFill>
                  <a:srgbClr val="FF0000"/>
                </a:solidFill>
              </a:rPr>
              <a:t>支持</a:t>
            </a:r>
            <a:r>
              <a:rPr lang="zh-CN" altLang="en-US" dirty="0">
                <a:solidFill>
                  <a:srgbClr val="FF0000"/>
                </a:solidFill>
              </a:rPr>
              <a:t>软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r>
              <a:rPr lang="zh-CN" altLang="en-US" dirty="0">
                <a:solidFill>
                  <a:srgbClr val="FF0000"/>
                </a:solidFill>
              </a:rPr>
              <a:t>硬实例绘制</a:t>
            </a:r>
            <a:r>
              <a:rPr lang="zh-CN" altLang="en-US" dirty="0"/>
              <a:t>，能在效率上很大提高。（和竞争者区分）</a:t>
            </a:r>
            <a:endParaRPr lang="en-US" altLang="zh-CN" dirty="0"/>
          </a:p>
          <a:p>
            <a:r>
              <a:rPr lang="en-US" altLang="zh-CN" dirty="0" smtClean="0">
                <a:solidFill>
                  <a:srgbClr val="FF0000"/>
                </a:solidFill>
              </a:rPr>
              <a:t>4.</a:t>
            </a:r>
            <a:r>
              <a:rPr lang="zh-CN" altLang="en-US" dirty="0" smtClean="0">
                <a:solidFill>
                  <a:srgbClr val="FF0000"/>
                </a:solidFill>
              </a:rPr>
              <a:t>支持</a:t>
            </a:r>
            <a:r>
              <a:rPr lang="zh-CN" altLang="en-US" dirty="0">
                <a:solidFill>
                  <a:srgbClr val="FF0000"/>
                </a:solidFill>
              </a:rPr>
              <a:t>动态场景合并</a:t>
            </a:r>
            <a:r>
              <a:rPr lang="zh-CN" altLang="en-US" dirty="0"/>
              <a:t>，能在效率上极大提高。（和竞争者区分）</a:t>
            </a:r>
            <a:endParaRPr lang="en-US" altLang="zh-CN" dirty="0"/>
          </a:p>
          <a:p>
            <a:r>
              <a:rPr lang="en-US" altLang="zh-CN" dirty="0" smtClean="0"/>
              <a:t>5.</a:t>
            </a:r>
            <a:r>
              <a:rPr lang="zh-CN" altLang="en-US" dirty="0" smtClean="0"/>
              <a:t>所有</a:t>
            </a:r>
            <a:r>
              <a:rPr lang="zh-CN" altLang="en-US" dirty="0">
                <a:solidFill>
                  <a:srgbClr val="FF0000"/>
                </a:solidFill>
              </a:rPr>
              <a:t>三维数据服务器分布式存储</a:t>
            </a:r>
            <a:r>
              <a:rPr lang="zh-CN" altLang="en-US" dirty="0"/>
              <a:t>，便于分发和格式升级。（暂时没有竞争者）</a:t>
            </a:r>
            <a:endParaRPr lang="en-US" altLang="zh-CN" dirty="0"/>
          </a:p>
          <a:p>
            <a:r>
              <a:rPr lang="en-US" altLang="zh-CN" dirty="0" smtClean="0">
                <a:solidFill>
                  <a:srgbClr val="FF0000"/>
                </a:solidFill>
              </a:rPr>
              <a:t>6.</a:t>
            </a:r>
            <a:r>
              <a:rPr lang="zh-CN" altLang="en-US" dirty="0" smtClean="0">
                <a:solidFill>
                  <a:srgbClr val="FF0000"/>
                </a:solidFill>
              </a:rPr>
              <a:t>提供</a:t>
            </a:r>
            <a:r>
              <a:rPr lang="zh-CN" altLang="en-US" dirty="0">
                <a:solidFill>
                  <a:srgbClr val="FF0000"/>
                </a:solidFill>
              </a:rPr>
              <a:t>在线</a:t>
            </a:r>
            <a:r>
              <a:rPr lang="en-US" altLang="zh-CN" dirty="0">
                <a:solidFill>
                  <a:srgbClr val="FF0000"/>
                </a:solidFill>
              </a:rPr>
              <a:t>3D</a:t>
            </a:r>
            <a:r>
              <a:rPr lang="zh-CN" altLang="en-US" dirty="0">
                <a:solidFill>
                  <a:srgbClr val="FF0000"/>
                </a:solidFill>
              </a:rPr>
              <a:t>编辑工具</a:t>
            </a:r>
            <a:r>
              <a:rPr lang="zh-CN" altLang="en-US" dirty="0"/>
              <a:t>。 （暂时没有竞争者）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8858683"/>
      </p:ext>
    </p:extLst>
  </p:cSld>
  <p:clrMapOvr>
    <a:masterClrMapping/>
  </p:clrMapOvr>
  <p:transition spd="slow" advClick="0" advTm="300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lgGrid">
          <a:fgClr>
            <a:srgbClr val="F2F2F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2"/>
          <p:cNvPicPr>
            <a:picLocks noChangeAspect="1"/>
          </p:cNvPicPr>
          <p:nvPr/>
        </p:nvPicPr>
        <p:blipFill>
          <a:blip r:embed="rId2"/>
          <a:srcRect t="9692" b="969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4021138" y="1981021"/>
            <a:ext cx="3877985" cy="1200329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7200" b="1" kern="1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发展战略</a:t>
            </a:r>
            <a:endParaRPr lang="zh-CN" altLang="zh-CN" sz="7200" b="1" kern="1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400425" y="3171825"/>
            <a:ext cx="5724525" cy="3705225"/>
          </a:xfrm>
          <a:prstGeom prst="rect">
            <a:avLst/>
          </a:prstGeom>
          <a:solidFill>
            <a:srgbClr val="FFC000">
              <a:alpha val="69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00425" y="0"/>
            <a:ext cx="5724525" cy="1952625"/>
          </a:xfrm>
          <a:prstGeom prst="rect">
            <a:avLst/>
          </a:prstGeom>
          <a:solidFill>
            <a:srgbClr val="FFC000">
              <a:alpha val="69000"/>
            </a:srgbClr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870750" y="1367850"/>
            <a:ext cx="4783874" cy="584775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Development </a:t>
            </a:r>
            <a:r>
              <a:rPr lang="en-US" altLang="zh-CN" sz="32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strategy</a:t>
            </a:r>
            <a:endParaRPr lang="zh-CN" altLang="en-US" sz="32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129282" y="3214688"/>
            <a:ext cx="4266809" cy="3416320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实施三步走战略定位，以现有的技术优势，提供三维</a:t>
            </a:r>
            <a:r>
              <a:rPr lang="zh-CN" altLang="en-US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技术服务。</a:t>
            </a:r>
            <a:endParaRPr lang="en-US" altLang="zh-CN" b="1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zh-CN" altLang="en-US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第一阶段</a:t>
            </a:r>
            <a:r>
              <a:rPr lang="zh-CN" altLang="en-US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完成三维资源平台的搭建，同时设计行业解决方案，获得收益</a:t>
            </a:r>
            <a:r>
              <a:rPr lang="zh-CN" altLang="en-US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b="1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zh-CN" altLang="en-US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第二阶段</a:t>
            </a:r>
            <a:r>
              <a:rPr lang="zh-CN" altLang="en-US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制作在线设计工作，与商业结合，产生利润价值</a:t>
            </a:r>
            <a:r>
              <a:rPr lang="zh-CN" altLang="en-US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b="1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zh-CN" altLang="en-US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第三阶段</a:t>
            </a:r>
            <a:r>
              <a: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，建设</a:t>
            </a:r>
            <a:r>
              <a: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行业生态链条，实现三维云服务产业链闭环。</a:t>
            </a:r>
          </a:p>
        </p:txBody>
      </p:sp>
      <p:sp>
        <p:nvSpPr>
          <p:cNvPr id="9" name="任意多边形 8"/>
          <p:cNvSpPr/>
          <p:nvPr/>
        </p:nvSpPr>
        <p:spPr>
          <a:xfrm>
            <a:off x="4117974" y="3181350"/>
            <a:ext cx="4111625" cy="3449658"/>
          </a:xfrm>
          <a:custGeom>
            <a:avLst/>
            <a:gdLst>
              <a:gd name="connsiteX0" fmla="*/ 19050 w 1600200"/>
              <a:gd name="connsiteY0" fmla="*/ 0 h 2476500"/>
              <a:gd name="connsiteX1" fmla="*/ 0 w 1600200"/>
              <a:gd name="connsiteY1" fmla="*/ 2476500 h 2476500"/>
              <a:gd name="connsiteX2" fmla="*/ 1600200 w 1600200"/>
              <a:gd name="connsiteY2" fmla="*/ 2476500 h 2476500"/>
              <a:gd name="connsiteX0" fmla="*/ 19050 w 2676525"/>
              <a:gd name="connsiteY0" fmla="*/ 0 h 2495550"/>
              <a:gd name="connsiteX1" fmla="*/ 0 w 2676525"/>
              <a:gd name="connsiteY1" fmla="*/ 2476500 h 2495550"/>
              <a:gd name="connsiteX2" fmla="*/ 2676525 w 2676525"/>
              <a:gd name="connsiteY2" fmla="*/ 2495550 h 2495550"/>
              <a:gd name="connsiteX0" fmla="*/ 0 w 2686050"/>
              <a:gd name="connsiteY0" fmla="*/ 0 h 2543175"/>
              <a:gd name="connsiteX1" fmla="*/ 9525 w 2686050"/>
              <a:gd name="connsiteY1" fmla="*/ 2524125 h 2543175"/>
              <a:gd name="connsiteX2" fmla="*/ 2686050 w 2686050"/>
              <a:gd name="connsiteY2" fmla="*/ 2543175 h 254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6050" h="2543175">
                <a:moveTo>
                  <a:pt x="0" y="0"/>
                </a:moveTo>
                <a:lnTo>
                  <a:pt x="9525" y="2524125"/>
                </a:lnTo>
                <a:lnTo>
                  <a:pt x="2686050" y="2543175"/>
                </a:lnTo>
              </a:path>
            </a:pathLst>
          </a:custGeom>
          <a:noFill/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ransition spd="slow" advClick="0" advTm="3000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F2F2F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1316" y="-45979"/>
            <a:ext cx="3314700" cy="687705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17513" y="1289050"/>
            <a:ext cx="2464072" cy="338554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Stage of </a:t>
            </a:r>
            <a:r>
              <a:rPr lang="en-US" altLang="zh-CN" sz="16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development</a:t>
            </a:r>
            <a:endParaRPr lang="en-US" altLang="zh-CN" sz="16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42875" y="1733550"/>
            <a:ext cx="2784475" cy="1270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303213" y="484188"/>
            <a:ext cx="0" cy="586105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61950" y="652463"/>
            <a:ext cx="1826141" cy="584775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发展阶段</a:t>
            </a:r>
            <a:endParaRPr lang="zh-CN" altLang="en-US" sz="32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直角三角形 18"/>
          <p:cNvSpPr/>
          <p:nvPr/>
        </p:nvSpPr>
        <p:spPr>
          <a:xfrm rot="16200000">
            <a:off x="10653713" y="5297488"/>
            <a:ext cx="1393825" cy="1393825"/>
          </a:xfrm>
          <a:prstGeom prst="rt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510478" y="1318261"/>
            <a:ext cx="919163" cy="91916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HK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3437454" y="3048668"/>
            <a:ext cx="919162" cy="91916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HK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3437454" y="5246744"/>
            <a:ext cx="919163" cy="91757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HK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 flipV="1">
            <a:off x="2188091" y="2124013"/>
            <a:ext cx="812800" cy="4826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2359541" y="3507457"/>
            <a:ext cx="990600" cy="79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2057916" y="4219573"/>
            <a:ext cx="730250" cy="75882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41"/>
          <p:cNvSpPr>
            <a:spLocks noChangeArrowheads="1"/>
          </p:cNvSpPr>
          <p:nvPr/>
        </p:nvSpPr>
        <p:spPr bwMode="auto">
          <a:xfrm>
            <a:off x="7002463" y="1206499"/>
            <a:ext cx="4292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9pPr>
          </a:lstStyle>
          <a:p>
            <a:pPr algn="just"/>
            <a:endParaRPr lang="zh-HK" altLang="zh-HK" sz="1100" dirty="0">
              <a:solidFill>
                <a:srgbClr val="6666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文本框 42"/>
          <p:cNvSpPr txBox="1">
            <a:spLocks noChangeArrowheads="1"/>
          </p:cNvSpPr>
          <p:nvPr/>
        </p:nvSpPr>
        <p:spPr bwMode="auto">
          <a:xfrm>
            <a:off x="4334392" y="440888"/>
            <a:ext cx="7713146" cy="29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三维数据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服务：</a:t>
            </a:r>
            <a:r>
              <a:rPr lang="zh-CN" altLang="en-US" dirty="0"/>
              <a:t>满足数据导入和显示的基本要求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30HC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3-6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个月，主要是完善和稳定引擎，制作三维资源平台）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帮助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用户了解商品，提供整包的解决方案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我方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负责提供模型，用户时间租用模式，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可以放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在自己网站上展示，自由分享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普通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用户可以自己制作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(3DMax/Maya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等工具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，上传到站点根据引用分成盈利。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/>
              <a:t/>
            </a:r>
            <a:br>
              <a:rPr lang="en-US" altLang="zh-CN" dirty="0"/>
            </a:br>
            <a:endParaRPr lang="zh-HK" altLang="en-US" dirty="0"/>
          </a:p>
        </p:txBody>
      </p:sp>
      <p:sp>
        <p:nvSpPr>
          <p:cNvPr id="36" name="文本框 44"/>
          <p:cNvSpPr txBox="1">
            <a:spLocks noChangeArrowheads="1"/>
          </p:cNvSpPr>
          <p:nvPr/>
        </p:nvSpPr>
        <p:spPr bwMode="auto">
          <a:xfrm>
            <a:off x="4429642" y="2809763"/>
            <a:ext cx="7762358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9pPr>
          </a:lstStyle>
          <a:p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三维设计服务：</a:t>
            </a:r>
            <a:r>
              <a:rPr lang="zh-CN" altLang="en-US" dirty="0"/>
              <a:t>和商业结合，产生利润价值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60HC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6-12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个月，制作在线设计工具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）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提供在线设计工具，自由组合物件。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提供在线房间选家具设计器，在线计算机选件组装，在线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产品打印。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通过扫描游戏人物二维码，获得显示模型，可以自己观看并和好友分享。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物品与真实商家关联，提供在线订购服务。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/>
              <a:t/>
            </a:r>
            <a:br>
              <a:rPr lang="en-US" altLang="zh-CN" dirty="0"/>
            </a:br>
            <a:endParaRPr lang="zh-HK" altLang="en-US" b="1" dirty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文本框 46"/>
          <p:cNvSpPr txBox="1">
            <a:spLocks noChangeArrowheads="1"/>
          </p:cNvSpPr>
          <p:nvPr/>
        </p:nvSpPr>
        <p:spPr bwMode="auto">
          <a:xfrm>
            <a:off x="4429641" y="4978397"/>
            <a:ext cx="6767511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9pPr>
          </a:lstStyle>
          <a:p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三维开发服务：</a:t>
            </a:r>
            <a:r>
              <a:rPr lang="zh-CN" altLang="en-US" dirty="0"/>
              <a:t>用户教育，建立生态为主，构建共同</a:t>
            </a:r>
            <a:r>
              <a:rPr lang="zh-CN" altLang="en-US" dirty="0" smtClean="0"/>
              <a:t>利益链。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100HC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12-24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个月，开放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SDK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化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）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AR/VR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等开发商。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商业化传播，服务电商平台，汽车频道等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以合作开发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共赢为主，吸引更多开发者，构建生态平台。</a:t>
            </a:r>
            <a:endParaRPr lang="zh-HK" altLang="zh-HK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zh-HK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9" name="图片 7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4"/>
          <a:stretch>
            <a:fillRect/>
          </a:stretch>
        </p:blipFill>
        <p:spPr bwMode="auto">
          <a:xfrm>
            <a:off x="661431" y="2086738"/>
            <a:ext cx="1484313" cy="288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" name="直接连接符 39"/>
          <p:cNvCxnSpPr/>
          <p:nvPr/>
        </p:nvCxnSpPr>
        <p:spPr>
          <a:xfrm flipV="1">
            <a:off x="2188091" y="1956591"/>
            <a:ext cx="1095375" cy="71977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2010291" y="4465576"/>
            <a:ext cx="1273175" cy="102082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300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19050"/>
            <a:ext cx="3314700" cy="687705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6424" y="634711"/>
            <a:ext cx="1826141" cy="584775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现有资源</a:t>
            </a:r>
            <a:endParaRPr lang="zh-CN" altLang="en-US" sz="32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5000" y="1289050"/>
            <a:ext cx="2375202" cy="338554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Industry </a:t>
            </a:r>
            <a:r>
              <a:rPr lang="en-US" altLang="zh-CN" sz="16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competition</a:t>
            </a:r>
            <a:endParaRPr lang="zh-CN" altLang="en-US" sz="16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27025" y="1733550"/>
            <a:ext cx="2784475" cy="1270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490538" y="484188"/>
            <a:ext cx="0" cy="586105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直角三角形 10"/>
          <p:cNvSpPr/>
          <p:nvPr/>
        </p:nvSpPr>
        <p:spPr>
          <a:xfrm rot="16200000">
            <a:off x="10653713" y="5297488"/>
            <a:ext cx="1393825" cy="1393825"/>
          </a:xfrm>
          <a:prstGeom prst="rt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五边形 13"/>
          <p:cNvSpPr/>
          <p:nvPr/>
        </p:nvSpPr>
        <p:spPr>
          <a:xfrm>
            <a:off x="4010025" y="742950"/>
            <a:ext cx="6426200" cy="425450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3962400" y="2801705"/>
            <a:ext cx="6426200" cy="423862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052887" y="562593"/>
            <a:ext cx="877163" cy="6043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lnSpc>
                <a:spcPct val="220000"/>
              </a:lnSpc>
              <a:buNone/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合作方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005262" y="2621234"/>
            <a:ext cx="1107996" cy="6043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媒体资源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962400" y="1255713"/>
            <a:ext cx="7250243" cy="110799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dirty="0"/>
              <a:t>意造</a:t>
            </a:r>
            <a:r>
              <a:rPr lang="en-US" altLang="zh-CN" dirty="0"/>
              <a:t>3D</a:t>
            </a:r>
            <a:r>
              <a:rPr lang="zh-CN" altLang="en-US" dirty="0"/>
              <a:t>打印、北京上拓科技有限公司</a:t>
            </a:r>
            <a:endParaRPr lang="en-US" altLang="zh-CN" dirty="0"/>
          </a:p>
          <a:p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7" name="Picture 5" descr="C:\Users\Bearice\Desktop\三维云项目\图片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63" y="3225567"/>
            <a:ext cx="2716639" cy="179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Bearice\Desktop\三维云项目\图片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4" y="1864520"/>
            <a:ext cx="2716728" cy="14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Bearice\Desktop\三维云项目\图片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68" y="4762769"/>
            <a:ext cx="2711667" cy="148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7221" y="3380463"/>
            <a:ext cx="734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四</a:t>
            </a:r>
            <a:r>
              <a:rPr lang="zh-CN" altLang="en-US" dirty="0"/>
              <a:t>大网络平台，人民日报、农民日报、参考消息、大公报等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8" name="五边形 17"/>
          <p:cNvSpPr/>
          <p:nvPr/>
        </p:nvSpPr>
        <p:spPr>
          <a:xfrm>
            <a:off x="4005262" y="1746250"/>
            <a:ext cx="6426200" cy="423862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053750" y="1565779"/>
            <a:ext cx="1107996" cy="6043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高校资源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5262" y="2271797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清华大学</a:t>
            </a:r>
            <a:r>
              <a:rPr lang="zh-CN" altLang="en-US" dirty="0"/>
              <a:t>、北京科技大学、北京科技职业学院</a:t>
            </a:r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716" y="5242494"/>
            <a:ext cx="947927" cy="94792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594" y="4762769"/>
            <a:ext cx="2829456" cy="59693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258" y="4167126"/>
            <a:ext cx="1533414" cy="110958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786" y="6009845"/>
            <a:ext cx="2120389" cy="8481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109" y="5952066"/>
            <a:ext cx="1194891" cy="1194891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860" y="5384557"/>
            <a:ext cx="1753398" cy="73993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364" y="4095384"/>
            <a:ext cx="1428533" cy="126335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835" y="6081459"/>
            <a:ext cx="1662151" cy="77654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058" y="4256866"/>
            <a:ext cx="2118684" cy="80858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406" y="5448815"/>
            <a:ext cx="1337800" cy="1325126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825" y="5448815"/>
            <a:ext cx="2039669" cy="530497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671" y="6096337"/>
            <a:ext cx="715401" cy="715401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233" y="5431040"/>
            <a:ext cx="1320645" cy="650418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286" y="4012443"/>
            <a:ext cx="2522537" cy="64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501883"/>
      </p:ext>
    </p:extLst>
  </p:cSld>
  <p:clrMapOvr>
    <a:masterClrMapping/>
  </p:clrMapOvr>
  <p:transition spd="slow" advClick="0" advTm="3000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F2F2F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5625" y="404813"/>
            <a:ext cx="223651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  <a:endParaRPr lang="zh-CN" altLang="en-US" sz="40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74638" y="1100138"/>
            <a:ext cx="2784475" cy="12700"/>
          </a:xfrm>
          <a:prstGeom prst="line">
            <a:avLst/>
          </a:prstGeom>
          <a:ln>
            <a:solidFill>
              <a:srgbClr val="FFC000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555625" y="404813"/>
            <a:ext cx="0" cy="5862637"/>
          </a:xfrm>
          <a:prstGeom prst="line">
            <a:avLst/>
          </a:prstGeom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泪滴形 9"/>
          <p:cNvSpPr/>
          <p:nvPr/>
        </p:nvSpPr>
        <p:spPr>
          <a:xfrm rot="8238807">
            <a:off x="1039305" y="1220051"/>
            <a:ext cx="1884621" cy="1884621"/>
          </a:xfrm>
          <a:prstGeom prst="teardrop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泪滴形 10"/>
          <p:cNvSpPr/>
          <p:nvPr/>
        </p:nvSpPr>
        <p:spPr>
          <a:xfrm rot="8238807">
            <a:off x="3205674" y="1194056"/>
            <a:ext cx="1884621" cy="1884621"/>
          </a:xfrm>
          <a:prstGeom prst="teardrop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泪滴形 11"/>
          <p:cNvSpPr/>
          <p:nvPr/>
        </p:nvSpPr>
        <p:spPr>
          <a:xfrm rot="8238807">
            <a:off x="5424392" y="1194056"/>
            <a:ext cx="1884621" cy="1884621"/>
          </a:xfrm>
          <a:prstGeom prst="teardrop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泪滴形 12"/>
          <p:cNvSpPr/>
          <p:nvPr/>
        </p:nvSpPr>
        <p:spPr>
          <a:xfrm rot="8238807">
            <a:off x="7680500" y="1194056"/>
            <a:ext cx="1884621" cy="1884621"/>
          </a:xfrm>
          <a:prstGeom prst="teardrop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泪滴形 13"/>
          <p:cNvSpPr/>
          <p:nvPr/>
        </p:nvSpPr>
        <p:spPr>
          <a:xfrm rot="8238807">
            <a:off x="9964739" y="1137676"/>
            <a:ext cx="1884621" cy="1884621"/>
          </a:xfrm>
          <a:prstGeom prst="teardrop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153897" y="1335260"/>
            <a:ext cx="1656073" cy="1773806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344479" y="1335260"/>
            <a:ext cx="1653883" cy="165388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0103544" y="1335260"/>
            <a:ext cx="1656073" cy="165388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rot="10967822">
            <a:off x="7824067" y="1335260"/>
            <a:ext cx="1653883" cy="165388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5552978" y="1250852"/>
            <a:ext cx="1653882" cy="1858214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51038" y="3516921"/>
            <a:ext cx="265879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毛</a:t>
            </a:r>
            <a:r>
              <a:rPr lang="zh-CN" altLang="en-US" sz="2000" b="1" dirty="0"/>
              <a:t>春杨：</a:t>
            </a:r>
            <a:r>
              <a:rPr lang="zh-CN" altLang="en-US" dirty="0"/>
              <a:t>在日本东京</a:t>
            </a:r>
            <a:r>
              <a:rPr lang="en-US" altLang="zh-CN" dirty="0"/>
              <a:t>NEC</a:t>
            </a:r>
            <a:r>
              <a:rPr lang="zh-CN" altLang="en-US" dirty="0"/>
              <a:t>和</a:t>
            </a:r>
            <a:r>
              <a:rPr lang="en-US" altLang="zh-CN" dirty="0" err="1"/>
              <a:t>SonyEricsson</a:t>
            </a:r>
            <a:r>
              <a:rPr lang="zh-CN" altLang="en-US" dirty="0"/>
              <a:t>公司内工作过</a:t>
            </a:r>
            <a:r>
              <a:rPr lang="en-US" altLang="zh-CN" dirty="0"/>
              <a:t>4</a:t>
            </a:r>
            <a:r>
              <a:rPr lang="zh-CN" altLang="en-US" dirty="0"/>
              <a:t>年。在</a:t>
            </a:r>
            <a:r>
              <a:rPr lang="en-US" altLang="zh-CN" dirty="0"/>
              <a:t>2011</a:t>
            </a:r>
            <a:r>
              <a:rPr lang="zh-CN" altLang="en-US" dirty="0"/>
              <a:t>年创建中琪网络科技有限公司，并发布了国内首个基于</a:t>
            </a:r>
            <a:r>
              <a:rPr lang="en-US" altLang="zh-CN" dirty="0"/>
              <a:t>Flash</a:t>
            </a:r>
            <a:r>
              <a:rPr lang="zh-CN" altLang="en-US" dirty="0"/>
              <a:t>的</a:t>
            </a:r>
            <a:r>
              <a:rPr lang="en-US" altLang="zh-CN" dirty="0"/>
              <a:t>Stage3D</a:t>
            </a:r>
            <a:r>
              <a:rPr lang="zh-CN" altLang="en-US" dirty="0"/>
              <a:t>的渲染引擎。曾在畅游内任国内首个自研引擎的</a:t>
            </a:r>
            <a:r>
              <a:rPr lang="en-US" altLang="zh-CN" dirty="0"/>
              <a:t>3D</a:t>
            </a:r>
            <a:r>
              <a:rPr lang="zh-CN" altLang="en-US" dirty="0"/>
              <a:t>渲染高级构架师。擅长高并发平台开发和三维渲染引擎相关技术。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3189731" y="3516921"/>
            <a:ext cx="2606157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徐曦：</a:t>
            </a:r>
            <a:r>
              <a:rPr lang="zh-CN" altLang="en-US" sz="2000" dirty="0"/>
              <a:t>毕业于英国政治经济学院，连环创业者，</a:t>
            </a:r>
            <a:r>
              <a:rPr lang="en-US" altLang="zh-CN" sz="2000" dirty="0"/>
              <a:t>ATRPASA</a:t>
            </a:r>
            <a:r>
              <a:rPr lang="zh-CN" altLang="en-US" sz="2000" dirty="0"/>
              <a:t>先进科技与解决方案研究员创始人，科技专栏作家、评论人。曾就职于某国际</a:t>
            </a:r>
            <a:r>
              <a:rPr lang="en-US" altLang="zh-CN" sz="2000" dirty="0"/>
              <a:t>4A</a:t>
            </a:r>
            <a:r>
              <a:rPr lang="zh-CN" altLang="en-US" sz="2000" dirty="0"/>
              <a:t>公关公司，某国内大型资讯企业。擅长市场策划和产品包装。</a:t>
            </a:r>
            <a:endParaRPr lang="en-US" altLang="zh-CN" sz="2000" dirty="0"/>
          </a:p>
          <a:p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5650558" y="3486143"/>
            <a:ext cx="217108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周幸：</a:t>
            </a:r>
            <a:r>
              <a:rPr lang="zh-CN" altLang="en-US" sz="2000" dirty="0"/>
              <a:t>生命方程集团策划总监，江西日报社特约记者，曾获得全国原创文学大赛一等奖，金樟文学奖得主，拥有丰富的市场推广经验，熟悉互联网产品在线营销。</a:t>
            </a:r>
            <a:endParaRPr lang="en-US" altLang="zh-CN" sz="2000" dirty="0"/>
          </a:p>
          <a:p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7676308" y="3516920"/>
            <a:ext cx="2888529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胡玉坤：</a:t>
            </a:r>
            <a:r>
              <a:rPr lang="zh-CN" altLang="en-US" sz="2000" dirty="0"/>
              <a:t>安徽梵一网络联合创始人，曾为蓝</a:t>
            </a:r>
            <a:r>
              <a:rPr lang="zh-CN" altLang="en-US" sz="2000" dirty="0" smtClean="0"/>
              <a:t>标、森博</a:t>
            </a:r>
            <a:r>
              <a:rPr lang="zh-CN" altLang="en-US" sz="2000" dirty="0"/>
              <a:t>、</a:t>
            </a:r>
            <a:r>
              <a:rPr lang="zh-CN" altLang="en-US" sz="2000" dirty="0" smtClean="0"/>
              <a:t>中</a:t>
            </a:r>
            <a:r>
              <a:rPr lang="zh-CN" altLang="en-US" sz="2000" dirty="0"/>
              <a:t>青旅</a:t>
            </a:r>
            <a:r>
              <a:rPr lang="zh-CN" altLang="en-US" sz="2000" dirty="0" smtClean="0"/>
              <a:t>等公司提供技术</a:t>
            </a:r>
            <a:r>
              <a:rPr lang="zh-CN" altLang="en-US" sz="2000" dirty="0"/>
              <a:t>解决方案并为国家</a:t>
            </a:r>
            <a:r>
              <a:rPr lang="zh-CN" altLang="en-US" sz="2000" dirty="0" smtClean="0"/>
              <a:t>电网、中国</a:t>
            </a:r>
            <a:r>
              <a:rPr lang="zh-CN" altLang="en-US" sz="2000" dirty="0"/>
              <a:t>癌症康复协会等提供企业级技术服务，中琪网络创业团队成员</a:t>
            </a:r>
            <a:r>
              <a:rPr lang="zh-CN" altLang="en-US" sz="2000" dirty="0" smtClean="0"/>
              <a:t>，多</a:t>
            </a:r>
            <a:r>
              <a:rPr lang="zh-CN" altLang="en-US" sz="2000" dirty="0"/>
              <a:t>款游戏项目负责人，主要从事前端领域技术研究。</a:t>
            </a:r>
            <a:endParaRPr lang="en-US" altLang="zh-CN" sz="2000" dirty="0"/>
          </a:p>
          <a:p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10442687" y="3510000"/>
            <a:ext cx="1697429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孙鹏</a:t>
            </a:r>
            <a:r>
              <a:rPr lang="zh-CN" altLang="en-US" sz="2800" b="1" dirty="0" smtClean="0"/>
              <a:t>：</a:t>
            </a:r>
            <a:r>
              <a:rPr lang="zh-CN" altLang="en-US" sz="2000" dirty="0"/>
              <a:t>曾任搜狐畅游国内首个商业级开源</a:t>
            </a:r>
            <a:r>
              <a:rPr lang="en-US" altLang="zh-CN" sz="2000" dirty="0"/>
              <a:t>3D</a:t>
            </a:r>
            <a:r>
              <a:rPr lang="zh-CN" altLang="en-US" sz="2000" dirty="0"/>
              <a:t>引擎</a:t>
            </a:r>
            <a:r>
              <a:rPr lang="en-US" altLang="zh-CN" sz="2000" dirty="0"/>
              <a:t>Genesis-3D</a:t>
            </a:r>
            <a:r>
              <a:rPr lang="zh-CN" altLang="en-US" sz="2000" dirty="0"/>
              <a:t>客户端架构师，拥有丰富的</a:t>
            </a:r>
            <a:r>
              <a:rPr lang="en-US" altLang="zh-CN" sz="2000" dirty="0"/>
              <a:t>3D</a:t>
            </a:r>
            <a:r>
              <a:rPr lang="zh-CN" altLang="en-US" sz="2000" dirty="0"/>
              <a:t>应用软件设计和研发经验。</a:t>
            </a:r>
            <a:endParaRPr lang="en-US" altLang="zh-CN" sz="2000" dirty="0"/>
          </a:p>
          <a:p>
            <a:endParaRPr lang="en-US" altLang="zh-CN" sz="2000" dirty="0"/>
          </a:p>
          <a:p>
            <a:endParaRPr lang="zh-CN" altLang="en-US" dirty="0"/>
          </a:p>
        </p:txBody>
      </p:sp>
    </p:spTree>
  </p:cSld>
  <p:clrMapOvr>
    <a:masterClrMapping/>
  </p:clrMapOvr>
  <p:transition spd="slow" advClick="0" advTm="300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5000"/>
                    </a14:imgEffect>
                    <a14:imgEffect>
                      <a14:brightnessContrast bright="-27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877">
            <a:off x="106303" y="1006377"/>
            <a:ext cx="12023465" cy="34916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3639" y="4071938"/>
            <a:ext cx="12211050" cy="2786062"/>
          </a:xfrm>
          <a:custGeom>
            <a:avLst/>
            <a:gdLst>
              <a:gd name="connsiteX0" fmla="*/ 0 w 12192000"/>
              <a:gd name="connsiteY0" fmla="*/ 0 h 4191000"/>
              <a:gd name="connsiteX1" fmla="*/ 12192000 w 12192000"/>
              <a:gd name="connsiteY1" fmla="*/ 0 h 4191000"/>
              <a:gd name="connsiteX2" fmla="*/ 12192000 w 12192000"/>
              <a:gd name="connsiteY2" fmla="*/ 4191000 h 4191000"/>
              <a:gd name="connsiteX3" fmla="*/ 0 w 12192000"/>
              <a:gd name="connsiteY3" fmla="*/ 4191000 h 4191000"/>
              <a:gd name="connsiteX4" fmla="*/ 0 w 12192000"/>
              <a:gd name="connsiteY4" fmla="*/ 0 h 4191000"/>
              <a:gd name="connsiteX0" fmla="*/ 0 w 12211050"/>
              <a:gd name="connsiteY0" fmla="*/ 0 h 4572000"/>
              <a:gd name="connsiteX1" fmla="*/ 12211050 w 12211050"/>
              <a:gd name="connsiteY1" fmla="*/ 381000 h 4572000"/>
              <a:gd name="connsiteX2" fmla="*/ 12211050 w 12211050"/>
              <a:gd name="connsiteY2" fmla="*/ 4572000 h 4572000"/>
              <a:gd name="connsiteX3" fmla="*/ 19050 w 12211050"/>
              <a:gd name="connsiteY3" fmla="*/ 4572000 h 4572000"/>
              <a:gd name="connsiteX4" fmla="*/ 0 w 12211050"/>
              <a:gd name="connsiteY4" fmla="*/ 0 h 4572000"/>
              <a:gd name="connsiteX0" fmla="*/ 0 w 12211050"/>
              <a:gd name="connsiteY0" fmla="*/ 0 h 4572000"/>
              <a:gd name="connsiteX1" fmla="*/ 12211050 w 12211050"/>
              <a:gd name="connsiteY1" fmla="*/ 1238250 h 4572000"/>
              <a:gd name="connsiteX2" fmla="*/ 12211050 w 12211050"/>
              <a:gd name="connsiteY2" fmla="*/ 4572000 h 4572000"/>
              <a:gd name="connsiteX3" fmla="*/ 19050 w 12211050"/>
              <a:gd name="connsiteY3" fmla="*/ 4572000 h 4572000"/>
              <a:gd name="connsiteX4" fmla="*/ 0 w 1221105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1050" h="4572000">
                <a:moveTo>
                  <a:pt x="0" y="0"/>
                </a:moveTo>
                <a:lnTo>
                  <a:pt x="12211050" y="1238250"/>
                </a:lnTo>
                <a:lnTo>
                  <a:pt x="12211050" y="4572000"/>
                </a:lnTo>
                <a:lnTo>
                  <a:pt x="19050" y="45720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altLang="zh-CN" b="1" dirty="0">
              <a:solidFill>
                <a:srgbClr val="C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1414463"/>
          </a:xfrm>
          <a:custGeom>
            <a:avLst/>
            <a:gdLst>
              <a:gd name="connsiteX0" fmla="*/ 0 w 12192000"/>
              <a:gd name="connsiteY0" fmla="*/ 0 h 390525"/>
              <a:gd name="connsiteX1" fmla="*/ 12192000 w 12192000"/>
              <a:gd name="connsiteY1" fmla="*/ 0 h 390525"/>
              <a:gd name="connsiteX2" fmla="*/ 12192000 w 12192000"/>
              <a:gd name="connsiteY2" fmla="*/ 390525 h 390525"/>
              <a:gd name="connsiteX3" fmla="*/ 0 w 12192000"/>
              <a:gd name="connsiteY3" fmla="*/ 390525 h 390525"/>
              <a:gd name="connsiteX4" fmla="*/ 0 w 12192000"/>
              <a:gd name="connsiteY4" fmla="*/ 0 h 390525"/>
              <a:gd name="connsiteX0" fmla="*/ 0 w 12192000"/>
              <a:gd name="connsiteY0" fmla="*/ 0 h 771525"/>
              <a:gd name="connsiteX1" fmla="*/ 12192000 w 12192000"/>
              <a:gd name="connsiteY1" fmla="*/ 0 h 771525"/>
              <a:gd name="connsiteX2" fmla="*/ 12192000 w 12192000"/>
              <a:gd name="connsiteY2" fmla="*/ 771525 h 771525"/>
              <a:gd name="connsiteX3" fmla="*/ 0 w 12192000"/>
              <a:gd name="connsiteY3" fmla="*/ 390525 h 771525"/>
              <a:gd name="connsiteX4" fmla="*/ 0 w 12192000"/>
              <a:gd name="connsiteY4" fmla="*/ 0 h 77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71525">
                <a:moveTo>
                  <a:pt x="0" y="0"/>
                </a:moveTo>
                <a:lnTo>
                  <a:pt x="12192000" y="0"/>
                </a:lnTo>
                <a:lnTo>
                  <a:pt x="12192000" y="771525"/>
                </a:lnTo>
                <a:lnTo>
                  <a:pt x="0" y="390525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-38100" y="400050"/>
            <a:ext cx="12230100" cy="4479925"/>
          </a:xfrm>
          <a:custGeom>
            <a:avLst/>
            <a:gdLst>
              <a:gd name="connsiteX0" fmla="*/ 0 w 12230100"/>
              <a:gd name="connsiteY0" fmla="*/ 0 h 3086100"/>
              <a:gd name="connsiteX1" fmla="*/ 12230100 w 12230100"/>
              <a:gd name="connsiteY1" fmla="*/ 666750 h 3086100"/>
              <a:gd name="connsiteX2" fmla="*/ 11830050 w 12230100"/>
              <a:gd name="connsiteY2" fmla="*/ 3086100 h 3086100"/>
              <a:gd name="connsiteX0" fmla="*/ 0 w 12230100"/>
              <a:gd name="connsiteY0" fmla="*/ 0 h 4479471"/>
              <a:gd name="connsiteX1" fmla="*/ 12230100 w 12230100"/>
              <a:gd name="connsiteY1" fmla="*/ 666750 h 4479471"/>
              <a:gd name="connsiteX2" fmla="*/ 11684907 w 12230100"/>
              <a:gd name="connsiteY2" fmla="*/ 4479471 h 44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30100" h="4479471">
                <a:moveTo>
                  <a:pt x="0" y="0"/>
                </a:moveTo>
                <a:lnTo>
                  <a:pt x="12230100" y="666750"/>
                </a:lnTo>
                <a:lnTo>
                  <a:pt x="11684907" y="4479471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103" name="组合 8"/>
          <p:cNvGrpSpPr>
            <a:grpSpLocks/>
          </p:cNvGrpSpPr>
          <p:nvPr/>
        </p:nvGrpSpPr>
        <p:grpSpPr bwMode="auto">
          <a:xfrm rot="-328619">
            <a:off x="10780713" y="5368925"/>
            <a:ext cx="962025" cy="1093788"/>
            <a:chOff x="11037914" y="5671019"/>
            <a:chExt cx="811441" cy="923330"/>
          </a:xfrm>
        </p:grpSpPr>
        <p:sp>
          <p:nvSpPr>
            <p:cNvPr id="7" name="椭圆 6"/>
            <p:cNvSpPr/>
            <p:nvPr/>
          </p:nvSpPr>
          <p:spPr>
            <a:xfrm rot="18139443">
              <a:off x="11097700" y="5832451"/>
              <a:ext cx="734375" cy="732439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8" name="文本框 7"/>
            <p:cNvSpPr txBox="1"/>
            <p:nvPr/>
          </p:nvSpPr>
          <p:spPr>
            <a:xfrm rot="13064212">
              <a:off x="11037914" y="5671019"/>
              <a:ext cx="811441" cy="923330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5400" b="1" dirty="0">
                  <a:solidFill>
                    <a:schemeClr val="bg1"/>
                  </a:solidFill>
                  <a:latin typeface="+mn-lt"/>
                  <a:ea typeface="+mn-ea"/>
                </a:rPr>
                <a:t>→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2486271" y="1644206"/>
            <a:ext cx="7263527" cy="2215991"/>
          </a:xfrm>
          <a:prstGeom prst="rect">
            <a:avLst/>
          </a:prstGeom>
          <a:effectLst>
            <a:outerShdw blurRad="50800" dist="889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800" b="1" kern="1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融资计划</a:t>
            </a:r>
            <a:endParaRPr lang="en-US" altLang="zh-CN" sz="13800" b="1" kern="1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4964906"/>
            <a:ext cx="6154738" cy="1901825"/>
          </a:xfrm>
          <a:custGeom>
            <a:avLst/>
            <a:gdLst>
              <a:gd name="connsiteX0" fmla="*/ 0 w 6154057"/>
              <a:gd name="connsiteY0" fmla="*/ 1901371 h 1901371"/>
              <a:gd name="connsiteX1" fmla="*/ 0 w 6154057"/>
              <a:gd name="connsiteY1" fmla="*/ 14514 h 1901371"/>
              <a:gd name="connsiteX2" fmla="*/ 290286 w 6154057"/>
              <a:gd name="connsiteY2" fmla="*/ 29028 h 1901371"/>
              <a:gd name="connsiteX3" fmla="*/ 290286 w 6154057"/>
              <a:gd name="connsiteY3" fmla="*/ 1494971 h 1901371"/>
              <a:gd name="connsiteX4" fmla="*/ 725714 w 6154057"/>
              <a:gd name="connsiteY4" fmla="*/ 1553028 h 1901371"/>
              <a:gd name="connsiteX5" fmla="*/ 740229 w 6154057"/>
              <a:gd name="connsiteY5" fmla="*/ 1146628 h 1901371"/>
              <a:gd name="connsiteX6" fmla="*/ 1088571 w 6154057"/>
              <a:gd name="connsiteY6" fmla="*/ 1117600 h 1901371"/>
              <a:gd name="connsiteX7" fmla="*/ 1074057 w 6154057"/>
              <a:gd name="connsiteY7" fmla="*/ 1451428 h 1901371"/>
              <a:gd name="connsiteX8" fmla="*/ 1407886 w 6154057"/>
              <a:gd name="connsiteY8" fmla="*/ 1451428 h 1901371"/>
              <a:gd name="connsiteX9" fmla="*/ 1611086 w 6154057"/>
              <a:gd name="connsiteY9" fmla="*/ 0 h 1901371"/>
              <a:gd name="connsiteX10" fmla="*/ 1727200 w 6154057"/>
              <a:gd name="connsiteY10" fmla="*/ 653143 h 1901371"/>
              <a:gd name="connsiteX11" fmla="*/ 2002971 w 6154057"/>
              <a:gd name="connsiteY11" fmla="*/ 595085 h 1901371"/>
              <a:gd name="connsiteX12" fmla="*/ 2002971 w 6154057"/>
              <a:gd name="connsiteY12" fmla="*/ 1030514 h 1901371"/>
              <a:gd name="connsiteX13" fmla="*/ 2438400 w 6154057"/>
              <a:gd name="connsiteY13" fmla="*/ 1262743 h 1901371"/>
              <a:gd name="connsiteX14" fmla="*/ 2598057 w 6154057"/>
              <a:gd name="connsiteY14" fmla="*/ 377371 h 1901371"/>
              <a:gd name="connsiteX15" fmla="*/ 3062514 w 6154057"/>
              <a:gd name="connsiteY15" fmla="*/ 348343 h 1901371"/>
              <a:gd name="connsiteX16" fmla="*/ 3077029 w 6154057"/>
              <a:gd name="connsiteY16" fmla="*/ 1088571 h 1901371"/>
              <a:gd name="connsiteX17" fmla="*/ 3164114 w 6154057"/>
              <a:gd name="connsiteY17" fmla="*/ 1582057 h 1901371"/>
              <a:gd name="connsiteX18" fmla="*/ 3425371 w 6154057"/>
              <a:gd name="connsiteY18" fmla="*/ 1175657 h 1901371"/>
              <a:gd name="connsiteX19" fmla="*/ 3715657 w 6154057"/>
              <a:gd name="connsiteY19" fmla="*/ 1509485 h 1901371"/>
              <a:gd name="connsiteX20" fmla="*/ 4093029 w 6154057"/>
              <a:gd name="connsiteY20" fmla="*/ 1451428 h 1901371"/>
              <a:gd name="connsiteX21" fmla="*/ 4383314 w 6154057"/>
              <a:gd name="connsiteY21" fmla="*/ 1669143 h 1901371"/>
              <a:gd name="connsiteX22" fmla="*/ 4659086 w 6154057"/>
              <a:gd name="connsiteY22" fmla="*/ 653143 h 1901371"/>
              <a:gd name="connsiteX23" fmla="*/ 4905829 w 6154057"/>
              <a:gd name="connsiteY23" fmla="*/ 899885 h 1901371"/>
              <a:gd name="connsiteX24" fmla="*/ 5109029 w 6154057"/>
              <a:gd name="connsiteY24" fmla="*/ 914400 h 1901371"/>
              <a:gd name="connsiteX25" fmla="*/ 5181600 w 6154057"/>
              <a:gd name="connsiteY25" fmla="*/ 1378857 h 1901371"/>
              <a:gd name="connsiteX26" fmla="*/ 5529943 w 6154057"/>
              <a:gd name="connsiteY26" fmla="*/ 1088571 h 1901371"/>
              <a:gd name="connsiteX27" fmla="*/ 5631543 w 6154057"/>
              <a:gd name="connsiteY27" fmla="*/ 1219200 h 1901371"/>
              <a:gd name="connsiteX28" fmla="*/ 6154057 w 6154057"/>
              <a:gd name="connsiteY28" fmla="*/ 1886857 h 1901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154057" h="1901371">
                <a:moveTo>
                  <a:pt x="0" y="1901371"/>
                </a:moveTo>
                <a:lnTo>
                  <a:pt x="0" y="14514"/>
                </a:lnTo>
                <a:lnTo>
                  <a:pt x="290286" y="29028"/>
                </a:lnTo>
                <a:lnTo>
                  <a:pt x="290286" y="1494971"/>
                </a:lnTo>
                <a:lnTo>
                  <a:pt x="725714" y="1553028"/>
                </a:lnTo>
                <a:lnTo>
                  <a:pt x="740229" y="1146628"/>
                </a:lnTo>
                <a:lnTo>
                  <a:pt x="1088571" y="1117600"/>
                </a:lnTo>
                <a:lnTo>
                  <a:pt x="1074057" y="1451428"/>
                </a:lnTo>
                <a:lnTo>
                  <a:pt x="1407886" y="1451428"/>
                </a:lnTo>
                <a:lnTo>
                  <a:pt x="1611086" y="0"/>
                </a:lnTo>
                <a:lnTo>
                  <a:pt x="1727200" y="653143"/>
                </a:lnTo>
                <a:lnTo>
                  <a:pt x="2002971" y="595085"/>
                </a:lnTo>
                <a:lnTo>
                  <a:pt x="2002971" y="1030514"/>
                </a:lnTo>
                <a:lnTo>
                  <a:pt x="2438400" y="1262743"/>
                </a:lnTo>
                <a:lnTo>
                  <a:pt x="2598057" y="377371"/>
                </a:lnTo>
                <a:lnTo>
                  <a:pt x="3062514" y="348343"/>
                </a:lnTo>
                <a:lnTo>
                  <a:pt x="3077029" y="1088571"/>
                </a:lnTo>
                <a:lnTo>
                  <a:pt x="3164114" y="1582057"/>
                </a:lnTo>
                <a:lnTo>
                  <a:pt x="3425371" y="1175657"/>
                </a:lnTo>
                <a:lnTo>
                  <a:pt x="3715657" y="1509485"/>
                </a:lnTo>
                <a:lnTo>
                  <a:pt x="4093029" y="1451428"/>
                </a:lnTo>
                <a:lnTo>
                  <a:pt x="4383314" y="1669143"/>
                </a:lnTo>
                <a:lnTo>
                  <a:pt x="4659086" y="653143"/>
                </a:lnTo>
                <a:lnTo>
                  <a:pt x="4905829" y="899885"/>
                </a:lnTo>
                <a:lnTo>
                  <a:pt x="5109029" y="914400"/>
                </a:lnTo>
                <a:lnTo>
                  <a:pt x="5181600" y="1378857"/>
                </a:lnTo>
                <a:lnTo>
                  <a:pt x="5529943" y="1088571"/>
                </a:lnTo>
                <a:lnTo>
                  <a:pt x="5631543" y="1219200"/>
                </a:lnTo>
                <a:lnTo>
                  <a:pt x="6154057" y="1886857"/>
                </a:lnTo>
              </a:path>
            </a:pathLst>
          </a:custGeom>
          <a:noFill/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 rot="226811">
            <a:off x="229703" y="4672400"/>
            <a:ext cx="1063544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en-US" altLang="zh-CN" sz="1200" b="1" dirty="0"/>
              <a:t/>
            </a:r>
            <a:br>
              <a:rPr lang="en-US" altLang="zh-CN" sz="1200" b="1" dirty="0"/>
            </a:br>
            <a:r>
              <a:rPr lang="zh-CN" altLang="en-US" sz="2800" b="1" dirty="0"/>
              <a:t>计划初始融资</a:t>
            </a:r>
            <a:r>
              <a:rPr lang="en-US" altLang="zh-CN" sz="2800" b="1" dirty="0"/>
              <a:t>500W</a:t>
            </a:r>
            <a:r>
              <a:rPr lang="zh-CN" altLang="en-US" sz="2800" b="1" dirty="0"/>
              <a:t>，让股份</a:t>
            </a:r>
            <a:r>
              <a:rPr lang="en-US" altLang="zh-CN" sz="2800" b="1" dirty="0"/>
              <a:t>10</a:t>
            </a:r>
            <a:r>
              <a:rPr lang="en-US" altLang="zh-CN" sz="2800" b="1" dirty="0" smtClean="0"/>
              <a:t>%</a:t>
            </a:r>
            <a:r>
              <a:rPr lang="zh-CN" altLang="en-US" sz="2800" b="1" dirty="0" smtClean="0"/>
              <a:t>。</a:t>
            </a:r>
            <a:endParaRPr lang="en-US" altLang="zh-CN" sz="2800" b="1" dirty="0"/>
          </a:p>
          <a:p>
            <a:pPr indent="457200"/>
            <a:endParaRPr lang="en-US" altLang="zh-CN" b="1" dirty="0">
              <a:solidFill>
                <a:srgbClr val="C0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1185073"/>
      </p:ext>
    </p:extLst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1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19050"/>
            <a:ext cx="3314700" cy="687705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4606" y="662838"/>
            <a:ext cx="2727029" cy="523220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行动计划</a:t>
            </a:r>
            <a:r>
              <a:rPr lang="en-US" altLang="zh-CN" sz="28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8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成本</a:t>
            </a:r>
            <a:endParaRPr lang="zh-CN" altLang="en-US" sz="28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72878" y="1289050"/>
            <a:ext cx="1378711" cy="400110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COSTING</a:t>
            </a:r>
            <a:endParaRPr lang="zh-CN" altLang="en-US" sz="2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27025" y="1733550"/>
            <a:ext cx="2947552" cy="13444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490538" y="484188"/>
            <a:ext cx="0" cy="586105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直角三角形 10"/>
          <p:cNvSpPr/>
          <p:nvPr/>
        </p:nvSpPr>
        <p:spPr>
          <a:xfrm rot="16200000">
            <a:off x="10653713" y="5297488"/>
            <a:ext cx="1393825" cy="1393825"/>
          </a:xfrm>
          <a:prstGeom prst="rt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五边形 13"/>
          <p:cNvSpPr/>
          <p:nvPr/>
        </p:nvSpPr>
        <p:spPr>
          <a:xfrm>
            <a:off x="4010025" y="742950"/>
            <a:ext cx="6426200" cy="425450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4007579" y="4109998"/>
            <a:ext cx="6426200" cy="423862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030133" y="562111"/>
            <a:ext cx="5513048" cy="6043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初期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(20-30</a:t>
            </a: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人团队，</a:t>
            </a:r>
            <a:r>
              <a:rPr lang="en-US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融资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500W</a:t>
            </a: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，出让股份：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10%) </a:t>
            </a:r>
          </a:p>
        </p:txBody>
      </p:sp>
      <p:sp>
        <p:nvSpPr>
          <p:cNvPr id="19" name="矩形 18"/>
          <p:cNvSpPr/>
          <p:nvPr/>
        </p:nvSpPr>
        <p:spPr>
          <a:xfrm>
            <a:off x="4050441" y="3929527"/>
            <a:ext cx="5941050" cy="6043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后期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(80-120</a:t>
            </a: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人团队，融资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10000W</a:t>
            </a: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，出让股份：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10%)</a:t>
            </a: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08153" y="4679153"/>
            <a:ext cx="7340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dirty="0"/>
              <a:t>产品</a:t>
            </a:r>
            <a:r>
              <a:rPr lang="en-US" altLang="zh-CN" dirty="0"/>
              <a:t>(20</a:t>
            </a:r>
            <a:r>
              <a:rPr lang="zh-CN" altLang="en-US" dirty="0"/>
              <a:t>人</a:t>
            </a:r>
            <a:r>
              <a:rPr lang="en-US" altLang="zh-CN" dirty="0"/>
              <a:t>) </a:t>
            </a:r>
            <a:r>
              <a:rPr lang="zh-CN" altLang="en-US" dirty="0"/>
              <a:t>：产品设计</a:t>
            </a:r>
            <a:endParaRPr lang="en-US" altLang="zh-CN" dirty="0"/>
          </a:p>
          <a:p>
            <a:pPr lvl="1"/>
            <a:r>
              <a:rPr lang="zh-CN" altLang="en-US" dirty="0"/>
              <a:t>市场</a:t>
            </a:r>
            <a:r>
              <a:rPr lang="en-US" altLang="zh-CN" dirty="0"/>
              <a:t>(30</a:t>
            </a:r>
            <a:r>
              <a:rPr lang="zh-CN" altLang="en-US" dirty="0"/>
              <a:t>人</a:t>
            </a:r>
            <a:r>
              <a:rPr lang="en-US" altLang="zh-CN" dirty="0" smtClean="0"/>
              <a:t>) </a:t>
            </a:r>
            <a:r>
              <a:rPr lang="zh-CN" altLang="en-US" dirty="0" smtClean="0"/>
              <a:t>：</a:t>
            </a:r>
            <a:r>
              <a:rPr lang="zh-CN" altLang="en-US" dirty="0"/>
              <a:t>市场推广，接入更多行业。</a:t>
            </a:r>
            <a:endParaRPr lang="en-US" altLang="zh-CN" dirty="0"/>
          </a:p>
          <a:p>
            <a:pPr lvl="1"/>
            <a:r>
              <a:rPr lang="zh-CN" altLang="en-US" dirty="0"/>
              <a:t>客服</a:t>
            </a:r>
            <a:r>
              <a:rPr lang="en-US" altLang="zh-CN" dirty="0"/>
              <a:t>(10</a:t>
            </a:r>
            <a:r>
              <a:rPr lang="zh-CN" altLang="en-US" dirty="0"/>
              <a:t>人</a:t>
            </a:r>
            <a:r>
              <a:rPr lang="en-US" altLang="zh-CN" dirty="0" smtClean="0"/>
              <a:t>) </a:t>
            </a:r>
            <a:r>
              <a:rPr lang="zh-CN" altLang="en-US" dirty="0" smtClean="0"/>
              <a:t>：</a:t>
            </a:r>
            <a:r>
              <a:rPr lang="zh-CN" altLang="en-US" dirty="0"/>
              <a:t>客户反馈服务。</a:t>
            </a:r>
            <a:endParaRPr lang="en-US" altLang="zh-CN" dirty="0"/>
          </a:p>
          <a:p>
            <a:pPr lvl="1"/>
            <a:r>
              <a:rPr lang="zh-CN" altLang="en-US" dirty="0"/>
              <a:t>研发</a:t>
            </a:r>
            <a:r>
              <a:rPr lang="en-US" altLang="zh-CN" dirty="0"/>
              <a:t>(50</a:t>
            </a:r>
            <a:r>
              <a:rPr lang="zh-CN" altLang="en-US" dirty="0"/>
              <a:t>人</a:t>
            </a:r>
            <a:r>
              <a:rPr lang="en-US" altLang="zh-CN" dirty="0"/>
              <a:t>) </a:t>
            </a:r>
            <a:r>
              <a:rPr lang="zh-CN" altLang="en-US" dirty="0"/>
              <a:t>：开放</a:t>
            </a:r>
            <a:r>
              <a:rPr lang="en-US" altLang="zh-CN" dirty="0"/>
              <a:t>SDK</a:t>
            </a:r>
            <a:r>
              <a:rPr lang="zh-CN" altLang="en-US" dirty="0"/>
              <a:t>，建立开发者环境。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8" name="五边形 17"/>
          <p:cNvSpPr/>
          <p:nvPr/>
        </p:nvSpPr>
        <p:spPr>
          <a:xfrm>
            <a:off x="4050441" y="2407423"/>
            <a:ext cx="6426200" cy="423862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063255" y="2212486"/>
            <a:ext cx="5655715" cy="6043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中期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(40-80</a:t>
            </a: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人团队，融资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2000W</a:t>
            </a: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，出让股份：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10%)</a:t>
            </a: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608153" y="2986181"/>
            <a:ext cx="592181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dirty="0"/>
              <a:t>产品</a:t>
            </a:r>
            <a:r>
              <a:rPr lang="en-US" altLang="zh-CN" dirty="0"/>
              <a:t>(10</a:t>
            </a:r>
            <a:r>
              <a:rPr lang="zh-CN" altLang="en-US" dirty="0"/>
              <a:t>人</a:t>
            </a:r>
            <a:r>
              <a:rPr lang="en-US" altLang="zh-CN" dirty="0"/>
              <a:t>) </a:t>
            </a:r>
            <a:r>
              <a:rPr lang="zh-CN" altLang="en-US" dirty="0"/>
              <a:t>：产品设计，设计行业需求</a:t>
            </a:r>
            <a:r>
              <a:rPr lang="en-US" altLang="zh-CN" dirty="0"/>
              <a:t>DEMO</a:t>
            </a:r>
          </a:p>
          <a:p>
            <a:pPr lvl="1"/>
            <a:r>
              <a:rPr lang="zh-CN" altLang="en-US" dirty="0"/>
              <a:t>市场</a:t>
            </a:r>
            <a:r>
              <a:rPr lang="en-US" altLang="zh-CN" dirty="0"/>
              <a:t>(20</a:t>
            </a:r>
            <a:r>
              <a:rPr lang="zh-CN" altLang="en-US" dirty="0"/>
              <a:t>人</a:t>
            </a:r>
            <a:r>
              <a:rPr lang="en-US" altLang="zh-CN" dirty="0" smtClean="0"/>
              <a:t>) </a:t>
            </a:r>
            <a:r>
              <a:rPr lang="zh-CN" altLang="en-US" dirty="0" smtClean="0"/>
              <a:t>：</a:t>
            </a:r>
            <a:r>
              <a:rPr lang="zh-CN" altLang="en-US" dirty="0"/>
              <a:t>调研需求，市场营销。</a:t>
            </a:r>
            <a:endParaRPr lang="en-US" altLang="zh-CN" dirty="0"/>
          </a:p>
          <a:p>
            <a:pPr lvl="1"/>
            <a:r>
              <a:rPr lang="zh-CN" altLang="en-US" dirty="0"/>
              <a:t>研发</a:t>
            </a:r>
            <a:r>
              <a:rPr lang="en-US" altLang="zh-CN" dirty="0"/>
              <a:t>(30</a:t>
            </a:r>
            <a:r>
              <a:rPr lang="zh-CN" altLang="en-US" dirty="0"/>
              <a:t>人</a:t>
            </a:r>
            <a:r>
              <a:rPr lang="en-US" altLang="zh-CN" dirty="0"/>
              <a:t>) </a:t>
            </a:r>
            <a:r>
              <a:rPr lang="zh-CN" altLang="en-US" dirty="0"/>
              <a:t>：开发用户使用环境，和其他平台接入。</a:t>
            </a:r>
            <a:endParaRPr lang="en-US" altLang="zh-CN" dirty="0"/>
          </a:p>
        </p:txBody>
      </p:sp>
      <p:sp>
        <p:nvSpPr>
          <p:cNvPr id="34" name="矩形 33"/>
          <p:cNvSpPr/>
          <p:nvPr/>
        </p:nvSpPr>
        <p:spPr>
          <a:xfrm>
            <a:off x="3545766" y="1308931"/>
            <a:ext cx="644439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dirty="0"/>
              <a:t>产品</a:t>
            </a:r>
            <a:r>
              <a:rPr lang="en-US" altLang="zh-CN" dirty="0" smtClean="0"/>
              <a:t>(  5</a:t>
            </a:r>
            <a:r>
              <a:rPr lang="zh-CN" altLang="en-US" dirty="0"/>
              <a:t>人</a:t>
            </a:r>
            <a:r>
              <a:rPr lang="en-US" altLang="zh-CN" dirty="0"/>
              <a:t>) </a:t>
            </a:r>
            <a:r>
              <a:rPr lang="zh-CN" altLang="en-US" dirty="0"/>
              <a:t>：产品设计</a:t>
            </a:r>
            <a:endParaRPr lang="en-US" altLang="zh-CN" dirty="0"/>
          </a:p>
          <a:p>
            <a:pPr lvl="1"/>
            <a:r>
              <a:rPr lang="zh-CN" altLang="en-US" dirty="0"/>
              <a:t>市场</a:t>
            </a:r>
            <a:r>
              <a:rPr lang="en-US" altLang="zh-CN" dirty="0" smtClean="0"/>
              <a:t>(  5</a:t>
            </a:r>
            <a:r>
              <a:rPr lang="zh-CN" altLang="en-US" dirty="0"/>
              <a:t>人</a:t>
            </a:r>
            <a:r>
              <a:rPr lang="en-US" altLang="zh-CN" dirty="0" smtClean="0"/>
              <a:t>) </a:t>
            </a:r>
            <a:r>
              <a:rPr lang="zh-CN" altLang="en-US" dirty="0" smtClean="0"/>
              <a:t>：</a:t>
            </a:r>
            <a:r>
              <a:rPr lang="zh-CN" altLang="en-US" dirty="0"/>
              <a:t>调研三维打印公司需求，找三维公司</a:t>
            </a:r>
            <a:r>
              <a:rPr lang="zh-CN" altLang="en-US" dirty="0" smtClean="0"/>
              <a:t>合作。</a:t>
            </a:r>
            <a:endParaRPr lang="en-US" altLang="zh-CN" dirty="0"/>
          </a:p>
          <a:p>
            <a:pPr lvl="1"/>
            <a:r>
              <a:rPr lang="zh-CN" altLang="en-US" dirty="0"/>
              <a:t>研发</a:t>
            </a:r>
            <a:r>
              <a:rPr lang="en-US" altLang="zh-CN" dirty="0"/>
              <a:t>(15</a:t>
            </a:r>
            <a:r>
              <a:rPr lang="zh-CN" altLang="en-US" dirty="0"/>
              <a:t>人</a:t>
            </a:r>
            <a:r>
              <a:rPr lang="en-US" altLang="zh-CN" dirty="0"/>
              <a:t>) </a:t>
            </a:r>
            <a:r>
              <a:rPr lang="zh-CN" altLang="en-US" dirty="0"/>
              <a:t>：开发平台和三维相关工具。</a:t>
            </a:r>
            <a:endParaRPr lang="en-US" altLang="zh-CN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86" y="1963426"/>
            <a:ext cx="2694391" cy="16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788797"/>
      </p:ext>
    </p:extLst>
  </p:cSld>
  <p:clrMapOvr>
    <a:masterClrMapping/>
  </p:clrMapOvr>
  <p:transition spd="slow" advClick="0" advTm="3000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19050"/>
            <a:ext cx="3314700" cy="687705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4606" y="662838"/>
            <a:ext cx="2727029" cy="523220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行动计划</a:t>
            </a:r>
            <a:r>
              <a:rPr lang="en-US" altLang="zh-CN" sz="28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8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回报</a:t>
            </a:r>
            <a:endParaRPr lang="zh-CN" altLang="en-US" sz="28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60758" y="1289050"/>
            <a:ext cx="1451038" cy="338554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RETURNING</a:t>
            </a:r>
            <a:endParaRPr lang="zh-CN" altLang="en-US" sz="16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27025" y="1733550"/>
            <a:ext cx="2784475" cy="1270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490538" y="484188"/>
            <a:ext cx="0" cy="586105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直角三角形 10"/>
          <p:cNvSpPr/>
          <p:nvPr/>
        </p:nvSpPr>
        <p:spPr>
          <a:xfrm rot="16200000">
            <a:off x="10653713" y="5297488"/>
            <a:ext cx="1393825" cy="1393825"/>
          </a:xfrm>
          <a:prstGeom prst="rt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五边形 13"/>
          <p:cNvSpPr/>
          <p:nvPr/>
        </p:nvSpPr>
        <p:spPr>
          <a:xfrm>
            <a:off x="4010025" y="742950"/>
            <a:ext cx="6426200" cy="425450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4007579" y="4109998"/>
            <a:ext cx="6426200" cy="423862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030133" y="562111"/>
            <a:ext cx="3459601" cy="1213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220000"/>
              </a:lnSpc>
            </a:pP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初期：建设阶段   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-12</a:t>
            </a: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20000"/>
              </a:lnSpc>
            </a:pP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050441" y="3929527"/>
            <a:ext cx="4328429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后期：年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盈利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000-8000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万左右   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-3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07579" y="4697322"/>
            <a:ext cx="6191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在三维打印行业年盈利在</a:t>
            </a:r>
            <a:r>
              <a:rPr lang="en-US" altLang="zh-CN" dirty="0"/>
              <a:t>3000W-6000W</a:t>
            </a:r>
            <a:r>
              <a:rPr lang="zh-CN" altLang="en-US" dirty="0"/>
              <a:t>左右</a:t>
            </a:r>
            <a:r>
              <a:rPr lang="zh-CN" altLang="en-US" dirty="0" smtClean="0"/>
              <a:t>。将</a:t>
            </a:r>
            <a:r>
              <a:rPr lang="zh-CN" altLang="en-US" dirty="0"/>
              <a:t>成功经验复制到其他行业</a:t>
            </a:r>
            <a:r>
              <a:rPr lang="zh-CN" altLang="en-US" dirty="0" smtClean="0"/>
              <a:t>盈利。</a:t>
            </a:r>
            <a:endParaRPr lang="en-US" altLang="zh-CN" dirty="0" smtClean="0"/>
          </a:p>
          <a:p>
            <a:r>
              <a:rPr lang="zh-CN" altLang="en-US" dirty="0" smtClean="0"/>
              <a:t>三维</a:t>
            </a:r>
            <a:r>
              <a:rPr lang="zh-CN" altLang="en-US" dirty="0"/>
              <a:t>打印物件价格在</a:t>
            </a:r>
            <a:r>
              <a:rPr lang="en-US" altLang="zh-CN" dirty="0"/>
              <a:t>200-1000</a:t>
            </a:r>
            <a:r>
              <a:rPr lang="zh-CN" altLang="en-US" dirty="0"/>
              <a:t>左右，提成</a:t>
            </a:r>
            <a:r>
              <a:rPr lang="en-US" altLang="zh-CN" dirty="0"/>
              <a:t>5%</a:t>
            </a:r>
            <a:r>
              <a:rPr lang="zh-CN" altLang="en-US" dirty="0" smtClean="0"/>
              <a:t>，每月</a:t>
            </a:r>
            <a:r>
              <a:rPr lang="zh-CN" altLang="en-US" dirty="0"/>
              <a:t>能</a:t>
            </a:r>
            <a:r>
              <a:rPr lang="zh-CN" altLang="en-US" dirty="0" smtClean="0"/>
              <a:t>完成</a:t>
            </a:r>
            <a:r>
              <a:rPr lang="en-US" altLang="zh-CN" dirty="0" smtClean="0"/>
              <a:t>20W</a:t>
            </a:r>
            <a:r>
              <a:rPr lang="zh-CN" altLang="en-US" dirty="0"/>
              <a:t>单，利润</a:t>
            </a:r>
            <a:r>
              <a:rPr lang="zh-CN" altLang="en-US" dirty="0" smtClean="0"/>
              <a:t>在</a:t>
            </a:r>
            <a:r>
              <a:rPr lang="en-US" altLang="zh-CN" dirty="0" smtClean="0"/>
              <a:t>2</a:t>
            </a:r>
            <a:r>
              <a:rPr lang="en-US" altLang="zh-CN" dirty="0" smtClean="0"/>
              <a:t>00W-1000W</a:t>
            </a:r>
            <a:r>
              <a:rPr lang="zh-CN" altLang="en-US" dirty="0"/>
              <a:t>左右。</a:t>
            </a:r>
            <a:endParaRPr lang="en-US" altLang="zh-CN" dirty="0"/>
          </a:p>
        </p:txBody>
      </p:sp>
      <p:sp>
        <p:nvSpPr>
          <p:cNvPr id="18" name="五边形 17"/>
          <p:cNvSpPr/>
          <p:nvPr/>
        </p:nvSpPr>
        <p:spPr>
          <a:xfrm>
            <a:off x="4050441" y="2407423"/>
            <a:ext cx="6426200" cy="423862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050441" y="2190537"/>
            <a:ext cx="6135013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中期：能够建立盈利机制，期望达到收支平衡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 </a:t>
            </a:r>
            <a:r>
              <a:rPr lang="en-US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1.0-1.5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45766" y="3013176"/>
            <a:ext cx="387798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dirty="0" smtClean="0"/>
              <a:t>授权</a:t>
            </a:r>
            <a:r>
              <a:rPr lang="zh-CN" altLang="en-US" dirty="0"/>
              <a:t>：缴纳一定费用接入平台。</a:t>
            </a:r>
            <a:endParaRPr lang="en-US" altLang="zh-CN" dirty="0"/>
          </a:p>
          <a:p>
            <a:pPr lvl="1"/>
            <a:r>
              <a:rPr lang="zh-CN" altLang="en-US" dirty="0"/>
              <a:t>模型：制作提成。</a:t>
            </a:r>
            <a:endParaRPr lang="en-US" altLang="zh-CN" dirty="0"/>
          </a:p>
          <a:p>
            <a:pPr lvl="1"/>
            <a:r>
              <a:rPr lang="zh-CN" altLang="en-US" dirty="0"/>
              <a:t>提成：打印服务提成。</a:t>
            </a:r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78" y="1922685"/>
            <a:ext cx="2607484" cy="169104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007579" y="1289050"/>
            <a:ext cx="5806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建设基础设施</a:t>
            </a:r>
            <a:endParaRPr lang="en-US" altLang="zh-CN" dirty="0" smtClean="0"/>
          </a:p>
          <a:p>
            <a:r>
              <a:rPr lang="zh-CN" altLang="en-US" dirty="0"/>
              <a:t>开拓</a:t>
            </a:r>
            <a:r>
              <a:rPr lang="zh-CN" altLang="en-US" dirty="0" smtClean="0"/>
              <a:t>市场</a:t>
            </a:r>
            <a:endParaRPr lang="en-US" altLang="zh-CN" dirty="0" smtClean="0"/>
          </a:p>
          <a:p>
            <a:r>
              <a:rPr lang="zh-CN" altLang="en-US" dirty="0" smtClean="0"/>
              <a:t>寻求多方资源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230876"/>
      </p:ext>
    </p:extLst>
  </p:cSld>
  <p:clrMapOvr>
    <a:masterClrMapping/>
  </p:clrMapOvr>
  <p:transition spd="slow" advClick="0" advTm="3000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19050"/>
            <a:ext cx="3314700" cy="687705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35000" y="662838"/>
            <a:ext cx="2249868" cy="584775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投资和收益</a:t>
            </a:r>
            <a:endParaRPr lang="zh-CN" altLang="en-US" sz="32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5000" y="1289050"/>
            <a:ext cx="2699200" cy="338554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Investment and benefits</a:t>
            </a:r>
            <a:endParaRPr lang="zh-CN" altLang="en-US" sz="16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27025" y="1733550"/>
            <a:ext cx="2784475" cy="1270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490538" y="484188"/>
            <a:ext cx="0" cy="586105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直角三角形 10"/>
          <p:cNvSpPr/>
          <p:nvPr/>
        </p:nvSpPr>
        <p:spPr>
          <a:xfrm rot="16200000">
            <a:off x="10653713" y="5297488"/>
            <a:ext cx="1393825" cy="1393825"/>
          </a:xfrm>
          <a:prstGeom prst="rt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200" y="662838"/>
            <a:ext cx="8568564" cy="388843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558908" y="5112821"/>
            <a:ext cx="8012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kumimoji="1" lang="zh-CN" altLang="en-US" sz="3200" b="1" dirty="0">
                <a:solidFill>
                  <a:srgbClr val="FF0000"/>
                </a:solidFill>
              </a:rPr>
              <a:t>本项目是在建设网络三维时代的基础</a:t>
            </a:r>
            <a:r>
              <a:rPr kumimoji="1" lang="zh-CN" altLang="en-US" sz="3200" b="1" dirty="0" smtClean="0">
                <a:solidFill>
                  <a:srgbClr val="FF0000"/>
                </a:solidFill>
              </a:rPr>
              <a:t>设施</a:t>
            </a:r>
            <a:r>
              <a:rPr kumimoji="1" lang="zh-CN" altLang="en-US" sz="3200" b="1" dirty="0">
                <a:solidFill>
                  <a:srgbClr val="FF0000"/>
                </a:solidFill>
              </a:rPr>
              <a:t>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79" y="1929501"/>
            <a:ext cx="2704480" cy="187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45778"/>
      </p:ext>
    </p:extLst>
  </p:cSld>
  <p:clrMapOvr>
    <a:masterClrMapping/>
  </p:clrMapOvr>
  <p:transition spd="slow" advClick="0" advTm="3000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1"/>
          <p:cNvPicPr>
            <a:picLocks noChangeAspect="1"/>
          </p:cNvPicPr>
          <p:nvPr/>
        </p:nvPicPr>
        <p:blipFill>
          <a:blip r:embed="rId2"/>
          <a:srcRect t="18593" b="18593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0" y="1724025"/>
            <a:ext cx="784225" cy="340995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25463" y="1724025"/>
            <a:ext cx="4467225" cy="3409950"/>
          </a:xfrm>
          <a:prstGeom prst="rect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13593" y="2710033"/>
            <a:ext cx="3570288" cy="11080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谢谢聆听</a:t>
            </a:r>
          </a:p>
        </p:txBody>
      </p:sp>
    </p:spTree>
  </p:cSld>
  <p:clrMapOvr>
    <a:masterClrMapping/>
  </p:clrMapOvr>
  <p:transition spd="slow" advClick="0" advTm="500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3"/>
          <p:cNvSpPr>
            <a:spLocks noChangeArrowheads="1"/>
          </p:cNvSpPr>
          <p:nvPr/>
        </p:nvSpPr>
        <p:spPr bwMode="auto">
          <a:xfrm>
            <a:off x="4621212" y="3621840"/>
            <a:ext cx="6076951" cy="71438"/>
          </a:xfrm>
          <a:prstGeom prst="rect">
            <a:avLst/>
          </a:prstGeom>
          <a:solidFill>
            <a:srgbClr val="FFC000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20" name="Text Box 7"/>
          <p:cNvSpPr txBox="1">
            <a:spLocks noChangeArrowheads="1"/>
          </p:cNvSpPr>
          <p:nvPr/>
        </p:nvSpPr>
        <p:spPr bwMode="auto">
          <a:xfrm>
            <a:off x="4646611" y="3163053"/>
            <a:ext cx="6051551" cy="430212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 sz="2000">
              <a:solidFill>
                <a:schemeClr val="tx2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21" name="AutoShape 3"/>
          <p:cNvSpPr>
            <a:spLocks noChangeArrowheads="1"/>
          </p:cNvSpPr>
          <p:nvPr/>
        </p:nvSpPr>
        <p:spPr bwMode="auto">
          <a:xfrm>
            <a:off x="4646611" y="4287799"/>
            <a:ext cx="6076951" cy="73025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4672010" y="3829011"/>
            <a:ext cx="6051551" cy="431800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 sz="2000">
              <a:solidFill>
                <a:schemeClr val="tx2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3074" name="AutoShape 3"/>
          <p:cNvSpPr>
            <a:spLocks noChangeArrowheads="1"/>
          </p:cNvSpPr>
          <p:nvPr/>
        </p:nvSpPr>
        <p:spPr bwMode="auto">
          <a:xfrm>
            <a:off x="4595813" y="2257940"/>
            <a:ext cx="6076951" cy="71438"/>
          </a:xfrm>
          <a:prstGeom prst="rect">
            <a:avLst/>
          </a:prstGeom>
          <a:solidFill>
            <a:srgbClr val="FFC000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5" name="Text Box 7"/>
          <p:cNvSpPr txBox="1">
            <a:spLocks noChangeArrowheads="1"/>
          </p:cNvSpPr>
          <p:nvPr/>
        </p:nvSpPr>
        <p:spPr bwMode="auto">
          <a:xfrm>
            <a:off x="4621212" y="1799153"/>
            <a:ext cx="6051551" cy="430212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 sz="2000">
              <a:solidFill>
                <a:schemeClr val="tx2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3076" name="AutoShape 3"/>
          <p:cNvSpPr>
            <a:spLocks noChangeArrowheads="1"/>
          </p:cNvSpPr>
          <p:nvPr/>
        </p:nvSpPr>
        <p:spPr bwMode="auto">
          <a:xfrm>
            <a:off x="4595813" y="2931041"/>
            <a:ext cx="6076951" cy="73025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7" name="Text Box 7"/>
          <p:cNvSpPr txBox="1">
            <a:spLocks noChangeArrowheads="1"/>
          </p:cNvSpPr>
          <p:nvPr/>
        </p:nvSpPr>
        <p:spPr bwMode="auto">
          <a:xfrm>
            <a:off x="4621212" y="2472253"/>
            <a:ext cx="6051551" cy="431800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 sz="2000">
              <a:solidFill>
                <a:schemeClr val="tx2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3082" name="TextBox 5" hidden="1"/>
          <p:cNvSpPr txBox="1">
            <a:spLocks noChangeArrowheads="1"/>
          </p:cNvSpPr>
          <p:nvPr/>
        </p:nvSpPr>
        <p:spPr bwMode="auto">
          <a:xfrm>
            <a:off x="2586567" y="1954213"/>
            <a:ext cx="2590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3" name="矩形 6" hidden="1"/>
          <p:cNvSpPr>
            <a:spLocks noChangeArrowheads="1"/>
          </p:cNvSpPr>
          <p:nvPr/>
        </p:nvSpPr>
        <p:spPr bwMode="auto">
          <a:xfrm>
            <a:off x="2586567" y="3025776"/>
            <a:ext cx="196215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4" name="矩形 7" hidden="1"/>
          <p:cNvSpPr>
            <a:spLocks noChangeArrowheads="1"/>
          </p:cNvSpPr>
          <p:nvPr/>
        </p:nvSpPr>
        <p:spPr bwMode="auto">
          <a:xfrm>
            <a:off x="2681818" y="4240213"/>
            <a:ext cx="196214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5" name="矩形 8" hidden="1"/>
          <p:cNvSpPr>
            <a:spLocks noChangeArrowheads="1"/>
          </p:cNvSpPr>
          <p:nvPr/>
        </p:nvSpPr>
        <p:spPr bwMode="auto">
          <a:xfrm>
            <a:off x="2681818" y="5526088"/>
            <a:ext cx="196214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6" name="TextBox 12"/>
          <p:cNvSpPr txBox="1">
            <a:spLocks noChangeArrowheads="1"/>
          </p:cNvSpPr>
          <p:nvPr/>
        </p:nvSpPr>
        <p:spPr bwMode="auto">
          <a:xfrm>
            <a:off x="666751" y="500064"/>
            <a:ext cx="1524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sp>
        <p:nvSpPr>
          <p:cNvPr id="3087" name="矩形 20"/>
          <p:cNvSpPr>
            <a:spLocks noChangeArrowheads="1"/>
          </p:cNvSpPr>
          <p:nvPr/>
        </p:nvSpPr>
        <p:spPr bwMode="auto">
          <a:xfrm>
            <a:off x="6577012" y="2534165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二、市场机遇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88" name="矩形 21"/>
          <p:cNvSpPr>
            <a:spLocks noChangeArrowheads="1"/>
          </p:cNvSpPr>
          <p:nvPr/>
        </p:nvSpPr>
        <p:spPr bwMode="auto">
          <a:xfrm>
            <a:off x="6577012" y="3248540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三、发展战略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89" name="矩形 22"/>
          <p:cNvSpPr>
            <a:spLocks noChangeArrowheads="1"/>
          </p:cNvSpPr>
          <p:nvPr/>
        </p:nvSpPr>
        <p:spPr bwMode="auto">
          <a:xfrm>
            <a:off x="6577012" y="3891479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四、团队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构成</a:t>
            </a:r>
          </a:p>
        </p:txBody>
      </p:sp>
      <p:sp>
        <p:nvSpPr>
          <p:cNvPr id="3090" name="矩形 22"/>
          <p:cNvSpPr>
            <a:spLocks noChangeArrowheads="1"/>
          </p:cNvSpPr>
          <p:nvPr/>
        </p:nvSpPr>
        <p:spPr bwMode="auto">
          <a:xfrm>
            <a:off x="6577012" y="1819790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一、项目介绍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0" y="-19050"/>
            <a:ext cx="3314700" cy="687705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35000" y="581025"/>
            <a:ext cx="1210588" cy="707886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目录</a:t>
            </a:r>
          </a:p>
        </p:txBody>
      </p:sp>
      <p:sp>
        <p:nvSpPr>
          <p:cNvPr id="25" name="矩形 24"/>
          <p:cNvSpPr/>
          <p:nvPr/>
        </p:nvSpPr>
        <p:spPr>
          <a:xfrm>
            <a:off x="635000" y="1289050"/>
            <a:ext cx="1211101" cy="338554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CONTENT</a:t>
            </a:r>
            <a:endParaRPr lang="zh-CN" altLang="en-US" sz="16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327025" y="1733550"/>
            <a:ext cx="2784475" cy="1270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490538" y="484188"/>
            <a:ext cx="0" cy="586105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img.taopic.com/uploads/allimg/130512/240481-1305121642029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44" y="1967389"/>
            <a:ext cx="2322513" cy="232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AutoShape 3"/>
          <p:cNvSpPr>
            <a:spLocks noChangeArrowheads="1"/>
          </p:cNvSpPr>
          <p:nvPr/>
        </p:nvSpPr>
        <p:spPr bwMode="auto">
          <a:xfrm>
            <a:off x="4646612" y="4953515"/>
            <a:ext cx="6076951" cy="71438"/>
          </a:xfrm>
          <a:prstGeom prst="rect">
            <a:avLst/>
          </a:prstGeom>
          <a:solidFill>
            <a:srgbClr val="FFC000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3" name="Text Box 7"/>
          <p:cNvSpPr txBox="1">
            <a:spLocks noChangeArrowheads="1"/>
          </p:cNvSpPr>
          <p:nvPr/>
        </p:nvSpPr>
        <p:spPr bwMode="auto">
          <a:xfrm>
            <a:off x="4672011" y="4494728"/>
            <a:ext cx="6051551" cy="430212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 sz="2000">
              <a:solidFill>
                <a:schemeClr val="tx2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34" name="矩形 22"/>
          <p:cNvSpPr>
            <a:spLocks noChangeArrowheads="1"/>
          </p:cNvSpPr>
          <p:nvPr/>
        </p:nvSpPr>
        <p:spPr bwMode="auto">
          <a:xfrm>
            <a:off x="6627811" y="4515365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五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、融资计划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5191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t="18593" b="18593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14"/>
          <p:cNvSpPr/>
          <p:nvPr/>
        </p:nvSpPr>
        <p:spPr>
          <a:xfrm>
            <a:off x="4667250" y="0"/>
            <a:ext cx="7524750" cy="6858000"/>
          </a:xfrm>
          <a:custGeom>
            <a:avLst/>
            <a:gdLst>
              <a:gd name="connsiteX0" fmla="*/ 0 w 455606"/>
              <a:gd name="connsiteY0" fmla="*/ 0 h 3409950"/>
              <a:gd name="connsiteX1" fmla="*/ 455606 w 455606"/>
              <a:gd name="connsiteY1" fmla="*/ 0 h 3409950"/>
              <a:gd name="connsiteX2" fmla="*/ 455606 w 455606"/>
              <a:gd name="connsiteY2" fmla="*/ 3409950 h 3409950"/>
              <a:gd name="connsiteX3" fmla="*/ 0 w 455606"/>
              <a:gd name="connsiteY3" fmla="*/ 3409950 h 3409950"/>
              <a:gd name="connsiteX4" fmla="*/ 0 w 455606"/>
              <a:gd name="connsiteY4" fmla="*/ 0 h 3409950"/>
              <a:gd name="connsiteX0" fmla="*/ 285750 w 741356"/>
              <a:gd name="connsiteY0" fmla="*/ 0 h 3409950"/>
              <a:gd name="connsiteX1" fmla="*/ 741356 w 741356"/>
              <a:gd name="connsiteY1" fmla="*/ 0 h 3409950"/>
              <a:gd name="connsiteX2" fmla="*/ 741356 w 741356"/>
              <a:gd name="connsiteY2" fmla="*/ 3409950 h 3409950"/>
              <a:gd name="connsiteX3" fmla="*/ 0 w 741356"/>
              <a:gd name="connsiteY3" fmla="*/ 3390900 h 3409950"/>
              <a:gd name="connsiteX4" fmla="*/ 285750 w 741356"/>
              <a:gd name="connsiteY4" fmla="*/ 0 h 3409950"/>
              <a:gd name="connsiteX0" fmla="*/ 285750 w 741356"/>
              <a:gd name="connsiteY0" fmla="*/ 0 h 3409950"/>
              <a:gd name="connsiteX1" fmla="*/ 741356 w 741356"/>
              <a:gd name="connsiteY1" fmla="*/ 0 h 3409950"/>
              <a:gd name="connsiteX2" fmla="*/ 741356 w 741356"/>
              <a:gd name="connsiteY2" fmla="*/ 3409950 h 3409950"/>
              <a:gd name="connsiteX3" fmla="*/ 0 w 741356"/>
              <a:gd name="connsiteY3" fmla="*/ 3409844 h 3409950"/>
              <a:gd name="connsiteX4" fmla="*/ 285750 w 741356"/>
              <a:gd name="connsiteY4" fmla="*/ 0 h 3409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1356" h="3409950">
                <a:moveTo>
                  <a:pt x="285750" y="0"/>
                </a:moveTo>
                <a:lnTo>
                  <a:pt x="741356" y="0"/>
                </a:lnTo>
                <a:lnTo>
                  <a:pt x="741356" y="3409950"/>
                </a:lnTo>
                <a:lnTo>
                  <a:pt x="0" y="3409844"/>
                </a:lnTo>
                <a:lnTo>
                  <a:pt x="28575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8" name="组合 14"/>
          <p:cNvGrpSpPr>
            <a:grpSpLocks/>
          </p:cNvGrpSpPr>
          <p:nvPr/>
        </p:nvGrpSpPr>
        <p:grpSpPr bwMode="auto">
          <a:xfrm>
            <a:off x="466725" y="295275"/>
            <a:ext cx="2698750" cy="2543175"/>
            <a:chOff x="466725" y="295274"/>
            <a:chExt cx="2699005" cy="2543175"/>
          </a:xfrm>
        </p:grpSpPr>
        <p:sp>
          <p:nvSpPr>
            <p:cNvPr id="4" name="矩形 3"/>
            <p:cNvSpPr/>
            <p:nvPr/>
          </p:nvSpPr>
          <p:spPr>
            <a:xfrm>
              <a:off x="519118" y="295274"/>
              <a:ext cx="2646612" cy="2401888"/>
            </a:xfrm>
            <a:prstGeom prst="rect">
              <a:avLst/>
            </a:prstGeom>
            <a:effectLst>
              <a:outerShdw blurRad="50800" dist="508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zh-CN" sz="9600" b="1" kern="10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</a:t>
              </a:r>
              <a:endParaRPr lang="en-US" altLang="zh-CN" sz="9600" b="1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5400" b="1" kern="10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介绍</a:t>
              </a:r>
              <a:endParaRPr lang="zh-CN" altLang="zh-CN" sz="5400" b="1" u="sng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466725" y="295274"/>
              <a:ext cx="2510075" cy="2543175"/>
            </a:xfrm>
            <a:custGeom>
              <a:avLst/>
              <a:gdLst>
                <a:gd name="connsiteX0" fmla="*/ 19050 w 1600200"/>
                <a:gd name="connsiteY0" fmla="*/ 0 h 2476500"/>
                <a:gd name="connsiteX1" fmla="*/ 0 w 1600200"/>
                <a:gd name="connsiteY1" fmla="*/ 2476500 h 2476500"/>
                <a:gd name="connsiteX2" fmla="*/ 1600200 w 1600200"/>
                <a:gd name="connsiteY2" fmla="*/ 2476500 h 2476500"/>
                <a:gd name="connsiteX0" fmla="*/ 19050 w 2676525"/>
                <a:gd name="connsiteY0" fmla="*/ 0 h 2495550"/>
                <a:gd name="connsiteX1" fmla="*/ 0 w 2676525"/>
                <a:gd name="connsiteY1" fmla="*/ 2476500 h 2495550"/>
                <a:gd name="connsiteX2" fmla="*/ 2676525 w 2676525"/>
                <a:gd name="connsiteY2" fmla="*/ 2495550 h 2495550"/>
                <a:gd name="connsiteX0" fmla="*/ 0 w 2686050"/>
                <a:gd name="connsiteY0" fmla="*/ 0 h 2543175"/>
                <a:gd name="connsiteX1" fmla="*/ 9525 w 2686050"/>
                <a:gd name="connsiteY1" fmla="*/ 2524125 h 2543175"/>
                <a:gd name="connsiteX2" fmla="*/ 2686050 w 2686050"/>
                <a:gd name="connsiteY2" fmla="*/ 2543175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6050" h="2543175">
                  <a:moveTo>
                    <a:pt x="0" y="0"/>
                  </a:moveTo>
                  <a:lnTo>
                    <a:pt x="9525" y="2524125"/>
                  </a:lnTo>
                  <a:lnTo>
                    <a:pt x="2686050" y="2543175"/>
                  </a:lnTo>
                </a:path>
              </a:pathLst>
            </a:custGeom>
            <a:noFill/>
            <a:ln w="57150">
              <a:solidFill>
                <a:srgbClr val="FFC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3084" name="组合 7"/>
            <p:cNvGrpSpPr>
              <a:grpSpLocks/>
            </p:cNvGrpSpPr>
            <p:nvPr/>
          </p:nvGrpSpPr>
          <p:grpSpPr bwMode="auto">
            <a:xfrm rot="1732114">
              <a:off x="2122360" y="1868806"/>
              <a:ext cx="733424" cy="769441"/>
              <a:chOff x="2150936" y="2435720"/>
              <a:chExt cx="733424" cy="769441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2145049" y="2470256"/>
                <a:ext cx="735082" cy="736600"/>
              </a:xfrm>
              <a:prstGeom prst="ellipse">
                <a:avLst/>
              </a:prstGeom>
              <a:noFill/>
              <a:ln w="57150">
                <a:solidFill>
                  <a:srgbClr val="FFC000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2165161" y="2435781"/>
                <a:ext cx="696979" cy="769938"/>
              </a:xfrm>
              <a:prstGeom prst="rect">
                <a:avLst/>
              </a:prstGeom>
              <a:noFill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4400" b="1" dirty="0">
                    <a:solidFill>
                      <a:srgbClr val="FFC000"/>
                    </a:solidFill>
                    <a:latin typeface="+mn-lt"/>
                    <a:ea typeface="+mn-ea"/>
                  </a:rPr>
                  <a:t>→</a:t>
                </a:r>
              </a:p>
            </p:txBody>
          </p:sp>
        </p:grpSp>
      </p:grpSp>
      <p:sp>
        <p:nvSpPr>
          <p:cNvPr id="9" name="矩形 8"/>
          <p:cNvSpPr/>
          <p:nvPr/>
        </p:nvSpPr>
        <p:spPr>
          <a:xfrm>
            <a:off x="446088" y="2992438"/>
            <a:ext cx="4221162" cy="2807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云和大数据目前在很多领域都得到了广泛应用。然而，在</a:t>
            </a:r>
            <a:r>
              <a:rPr lang="en-US" altLang="zh-CN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打印概念日渐火热的互联网</a:t>
            </a:r>
            <a:r>
              <a:rPr lang="en-US" altLang="zh-CN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新工业化时代，将云和大数据概念与</a:t>
            </a:r>
            <a:r>
              <a:rPr lang="en-US" altLang="zh-CN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打印相连接，产生新的服务和解决方案，目前还极为少见。</a:t>
            </a:r>
          </a:p>
        </p:txBody>
      </p:sp>
      <p:sp>
        <p:nvSpPr>
          <p:cNvPr id="10" name="任意多边形 9"/>
          <p:cNvSpPr/>
          <p:nvPr/>
        </p:nvSpPr>
        <p:spPr>
          <a:xfrm>
            <a:off x="-19050" y="-38100"/>
            <a:ext cx="7010400" cy="6896100"/>
          </a:xfrm>
          <a:custGeom>
            <a:avLst/>
            <a:gdLst>
              <a:gd name="connsiteX0" fmla="*/ 7010400 w 7010400"/>
              <a:gd name="connsiteY0" fmla="*/ 0 h 6896100"/>
              <a:gd name="connsiteX1" fmla="*/ 4533900 w 7010400"/>
              <a:gd name="connsiteY1" fmla="*/ 6896100 h 6896100"/>
              <a:gd name="connsiteX2" fmla="*/ 0 w 7010400"/>
              <a:gd name="connsiteY2" fmla="*/ 6724650 h 689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10400" h="6896100">
                <a:moveTo>
                  <a:pt x="7010400" y="0"/>
                </a:moveTo>
                <a:lnTo>
                  <a:pt x="4533900" y="6896100"/>
                </a:lnTo>
                <a:lnTo>
                  <a:pt x="0" y="6724650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rot="18139443">
            <a:off x="11102975" y="5835650"/>
            <a:ext cx="733425" cy="733425"/>
          </a:xfrm>
          <a:prstGeom prst="ellipse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 rot="13064212">
            <a:off x="11123613" y="5816600"/>
            <a:ext cx="695325" cy="76993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+mn-lt"/>
                <a:ea typeface="+mn-ea"/>
              </a:rPr>
              <a:t>→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490741" y="1544765"/>
            <a:ext cx="5701259" cy="452431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</a:rPr>
              <a:t>        定义</a:t>
            </a:r>
            <a:endParaRPr lang="en-US" altLang="zh-CN" sz="2400" b="1" dirty="0" smtClean="0">
              <a:solidFill>
                <a:srgbClr val="C00000"/>
              </a:solidFill>
            </a:endParaRPr>
          </a:p>
          <a:p>
            <a:r>
              <a:rPr lang="zh-CN" altLang="en-US" sz="2400" dirty="0" smtClean="0">
                <a:solidFill>
                  <a:schemeClr val="bg1"/>
                </a:solidFill>
              </a:rPr>
              <a:t>        三维</a:t>
            </a:r>
            <a:r>
              <a:rPr lang="zh-CN" altLang="en-US" sz="2400" dirty="0">
                <a:solidFill>
                  <a:schemeClr val="bg1"/>
                </a:solidFill>
              </a:rPr>
              <a:t>云是</a:t>
            </a:r>
            <a:r>
              <a:rPr lang="zh-CN" altLang="en-US" sz="2400" dirty="0" smtClean="0">
                <a:solidFill>
                  <a:schemeClr val="bg1"/>
                </a:solidFill>
              </a:rPr>
              <a:t>基于</a:t>
            </a:r>
            <a:r>
              <a:rPr lang="en-US" altLang="zh-CN" sz="2400" dirty="0" smtClean="0">
                <a:solidFill>
                  <a:schemeClr val="bg1"/>
                </a:solidFill>
              </a:rPr>
              <a:t>=&gt;HTML5</a:t>
            </a:r>
            <a:r>
              <a:rPr lang="zh-CN" altLang="en-US" sz="2400" dirty="0">
                <a:solidFill>
                  <a:schemeClr val="bg1"/>
                </a:solidFill>
              </a:rPr>
              <a:t>（全平台）</a:t>
            </a:r>
            <a:r>
              <a:rPr lang="zh-CN" altLang="en-US" sz="2400" dirty="0" smtClean="0">
                <a:solidFill>
                  <a:schemeClr val="bg1"/>
                </a:solidFill>
              </a:rPr>
              <a:t>的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  </a:t>
            </a:r>
            <a:r>
              <a:rPr lang="zh-CN" altLang="en-US" sz="2400" dirty="0" smtClean="0">
                <a:solidFill>
                  <a:schemeClr val="bg1"/>
                </a:solidFill>
              </a:rPr>
              <a:t>三维</a:t>
            </a:r>
            <a:r>
              <a:rPr lang="zh-CN" altLang="en-US" sz="2400" dirty="0" smtClean="0">
                <a:solidFill>
                  <a:schemeClr val="bg1"/>
                </a:solidFill>
              </a:rPr>
              <a:t>展示解决</a:t>
            </a:r>
            <a:r>
              <a:rPr lang="zh-CN" altLang="en-US" sz="2400" dirty="0" smtClean="0">
                <a:solidFill>
                  <a:schemeClr val="bg1"/>
                </a:solidFill>
              </a:rPr>
              <a:t>方案</a:t>
            </a:r>
            <a:r>
              <a:rPr lang="zh-CN" altLang="en-US" sz="2400" dirty="0" smtClean="0">
                <a:solidFill>
                  <a:schemeClr val="bg1"/>
                </a:solidFill>
              </a:rPr>
              <a:t>， </a:t>
            </a:r>
            <a:r>
              <a:rPr lang="zh-CN" altLang="en-US" sz="2400" dirty="0">
                <a:solidFill>
                  <a:schemeClr val="bg1"/>
                </a:solidFill>
              </a:rPr>
              <a:t>建立一个统一的云存储和便捷的传播渠道</a:t>
            </a:r>
            <a:r>
              <a:rPr lang="zh-CN" altLang="en-US" sz="2400" dirty="0" smtClean="0">
                <a:solidFill>
                  <a:schemeClr val="bg1"/>
                </a:solidFill>
              </a:rPr>
              <a:t>。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sz="2400" b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zh-CN" altLang="en-US" sz="2400" b="1" dirty="0" smtClean="0">
                <a:solidFill>
                  <a:srgbClr val="C00000"/>
                </a:solidFill>
              </a:rPr>
              <a:t>应用范围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CN" sz="2400" dirty="0" smtClean="0">
                <a:solidFill>
                  <a:schemeClr val="bg1"/>
                </a:solidFill>
              </a:rPr>
              <a:t>1.</a:t>
            </a:r>
            <a:r>
              <a:rPr lang="zh-CN" altLang="en-US" sz="2400" dirty="0" smtClean="0">
                <a:solidFill>
                  <a:schemeClr val="bg1"/>
                </a:solidFill>
              </a:rPr>
              <a:t>为</a:t>
            </a:r>
            <a:r>
              <a:rPr lang="zh-CN" altLang="en-US" sz="2400" dirty="0">
                <a:solidFill>
                  <a:schemeClr val="bg1"/>
                </a:solidFill>
              </a:rPr>
              <a:t>三维扫描和打印行业提供业务</a:t>
            </a:r>
            <a:r>
              <a:rPr lang="zh-CN" altLang="en-US" sz="2400" dirty="0" smtClean="0">
                <a:solidFill>
                  <a:schemeClr val="bg1"/>
                </a:solidFill>
              </a:rPr>
              <a:t>支持。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</a:rPr>
              <a:t>2.</a:t>
            </a:r>
            <a:r>
              <a:rPr lang="zh-CN" altLang="en-US" sz="2400" dirty="0" smtClean="0">
                <a:solidFill>
                  <a:schemeClr val="bg1"/>
                </a:solidFill>
              </a:rPr>
              <a:t>为</a:t>
            </a:r>
            <a:r>
              <a:rPr lang="zh-CN" altLang="en-US" sz="2400" dirty="0">
                <a:solidFill>
                  <a:schemeClr val="bg1"/>
                </a:solidFill>
              </a:rPr>
              <a:t>企业提供三维数据解决方案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</a:rPr>
              <a:t>3.</a:t>
            </a:r>
            <a:r>
              <a:rPr lang="zh-CN" altLang="en-US" sz="2400" dirty="0" smtClean="0">
                <a:solidFill>
                  <a:schemeClr val="bg1"/>
                </a:solidFill>
              </a:rPr>
              <a:t>为</a:t>
            </a:r>
            <a:r>
              <a:rPr lang="zh-CN" altLang="en-US" sz="2400" dirty="0">
                <a:solidFill>
                  <a:schemeClr val="bg1"/>
                </a:solidFill>
              </a:rPr>
              <a:t>大众用户提供三维数据服务的（集建模、展示、互动、个性化定制为一体）统一服务平台。</a:t>
            </a:r>
          </a:p>
        </p:txBody>
      </p:sp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9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2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13"/>
          <p:cNvSpPr/>
          <p:nvPr/>
        </p:nvSpPr>
        <p:spPr>
          <a:xfrm rot="5400000">
            <a:off x="94456" y="3326607"/>
            <a:ext cx="1470025" cy="1268412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93662" y="2616201"/>
            <a:ext cx="1471613" cy="1268412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94456" y="1829595"/>
            <a:ext cx="1470025" cy="1268412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47625" y="449263"/>
            <a:ext cx="2136775" cy="1841500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5128" name="组合 21"/>
          <p:cNvGrpSpPr>
            <a:grpSpLocks/>
          </p:cNvGrpSpPr>
          <p:nvPr/>
        </p:nvGrpSpPr>
        <p:grpSpPr bwMode="auto">
          <a:xfrm>
            <a:off x="10658475" y="123825"/>
            <a:ext cx="1317625" cy="1317625"/>
            <a:chOff x="9582150" y="323850"/>
            <a:chExt cx="2114550" cy="2114550"/>
          </a:xfrm>
        </p:grpSpPr>
        <p:sp>
          <p:nvSpPr>
            <p:cNvPr id="8" name="泪滴形 7"/>
            <p:cNvSpPr/>
            <p:nvPr/>
          </p:nvSpPr>
          <p:spPr>
            <a:xfrm rot="10800000">
              <a:off x="9582150" y="323850"/>
              <a:ext cx="211455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/>
            </a:p>
          </p:txBody>
        </p:sp>
        <p:sp>
          <p:nvSpPr>
            <p:cNvPr id="15" name="矩形 14"/>
            <p:cNvSpPr/>
            <p:nvPr/>
          </p:nvSpPr>
          <p:spPr>
            <a:xfrm>
              <a:off x="9920988" y="782427"/>
              <a:ext cx="1436875" cy="593603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SWOT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9997418" y="1304696"/>
              <a:ext cx="1284016" cy="741366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zh-CN" sz="24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</a:p>
          </p:txBody>
        </p:sp>
        <p:sp>
          <p:nvSpPr>
            <p:cNvPr id="17" name="椭圆 16"/>
            <p:cNvSpPr/>
            <p:nvPr/>
          </p:nvSpPr>
          <p:spPr>
            <a:xfrm>
              <a:off x="9709533" y="451233"/>
              <a:ext cx="1859785" cy="18597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557213" y="957263"/>
            <a:ext cx="494046" cy="70788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125663" y="954088"/>
            <a:ext cx="38779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产品核心</a:t>
            </a:r>
            <a:r>
              <a:rPr lang="zh-CN" altLang="zh-CN" sz="48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  <a:endParaRPr lang="zh-CN" altLang="en-US" sz="4800" b="1" kern="100" dirty="0">
              <a:solidFill>
                <a:srgbClr val="FFC000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68313" y="976313"/>
            <a:ext cx="684212" cy="684212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266950" y="1874838"/>
            <a:ext cx="6800850" cy="46037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793875" y="2103438"/>
            <a:ext cx="6178549" cy="452431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457200" indent="-4572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tabLst>
                <a:tab pos="228600" algn="l"/>
              </a:tabLst>
              <a:defRPr/>
            </a:pPr>
            <a:r>
              <a:rPr lang="zh-CN" altLang="en-US" sz="2400" b="1" kern="100" dirty="0" smtClean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lang="zh-CN" altLang="en-US" sz="2400" b="1" kern="10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优势：</a:t>
            </a: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全</a:t>
            </a:r>
            <a:r>
              <a:rPr lang="zh-CN" altLang="en-US" sz="2400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r>
              <a:rPr lang="en-US" altLang="zh-CN" sz="2400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(PC</a:t>
            </a:r>
            <a:r>
              <a:rPr lang="zh-CN" altLang="en-US" sz="2400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和移动</a:t>
            </a:r>
            <a:r>
              <a:rPr lang="en-US" altLang="zh-CN" sz="2400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zh-CN" altLang="en-US" sz="2400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凡可以</a:t>
            </a:r>
            <a:r>
              <a:rPr lang="zh-CN" altLang="en-US" sz="2400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en-US" altLang="zh-CN" sz="2400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浏览器</a:t>
            </a: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的设备皆可</a:t>
            </a:r>
            <a:r>
              <a:rPr lang="zh-CN" altLang="en-US" sz="2400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浏览</a:t>
            </a: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tabLst>
                <a:tab pos="228600" algn="l"/>
              </a:tabLst>
              <a:defRPr/>
            </a:pPr>
            <a:r>
              <a:rPr lang="zh-CN" altLang="en-US" sz="2400" b="1" kern="10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直观体验优势：</a:t>
            </a: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真实三维化效果，自由设计，体验感十足。</a:t>
            </a:r>
            <a:endParaRPr lang="en-US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tabLst>
                <a:tab pos="228600" algn="l"/>
              </a:tabLst>
              <a:defRPr/>
            </a:pPr>
            <a:r>
              <a:rPr lang="zh-CN" altLang="en-US" sz="2400" b="1" kern="10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社会化优势：</a:t>
            </a:r>
            <a:r>
              <a:rPr lang="zh-CN" altLang="en-US" sz="2400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可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2400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信，微博</a:t>
            </a:r>
            <a:r>
              <a:rPr lang="zh-CN" altLang="en-US" sz="2400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，交互平台无</a:t>
            </a: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障碍传播，预留交易端口，全平台交易。</a:t>
            </a:r>
            <a:endParaRPr lang="en-US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tabLst>
                <a:tab pos="228600" algn="l"/>
              </a:tabLst>
              <a:defRPr/>
            </a:pPr>
            <a:r>
              <a:rPr lang="en-US" altLang="en-US" sz="2400" b="1" kern="100" dirty="0" err="1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技术地位：</a:t>
            </a:r>
            <a:r>
              <a:rPr lang="en-US" altLang="en-US" sz="24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未来网络三维互动展示的基础设施</a:t>
            </a: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10234613" y="1770063"/>
            <a:ext cx="1947862" cy="5132387"/>
          </a:xfrm>
          <a:custGeom>
            <a:avLst/>
            <a:gdLst>
              <a:gd name="connsiteX0" fmla="*/ 1946787 w 1946787"/>
              <a:gd name="connsiteY0" fmla="*/ 353962 h 5132439"/>
              <a:gd name="connsiteX1" fmla="*/ 1179871 w 1946787"/>
              <a:gd name="connsiteY1" fmla="*/ 0 h 5132439"/>
              <a:gd name="connsiteX2" fmla="*/ 737419 w 1946787"/>
              <a:gd name="connsiteY2" fmla="*/ 4188542 h 5132439"/>
              <a:gd name="connsiteX3" fmla="*/ 353961 w 1946787"/>
              <a:gd name="connsiteY3" fmla="*/ 4070555 h 5132439"/>
              <a:gd name="connsiteX4" fmla="*/ 0 w 1946787"/>
              <a:gd name="connsiteY4" fmla="*/ 5132439 h 513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7" h="5132439">
                <a:moveTo>
                  <a:pt x="1946787" y="353962"/>
                </a:moveTo>
                <a:lnTo>
                  <a:pt x="1179871" y="0"/>
                </a:lnTo>
                <a:lnTo>
                  <a:pt x="737419" y="4188542"/>
                </a:lnTo>
                <a:lnTo>
                  <a:pt x="353961" y="4070555"/>
                </a:lnTo>
                <a:lnTo>
                  <a:pt x="0" y="5132439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文本框 26"/>
          <p:cNvSpPr txBox="1">
            <a:spLocks noChangeArrowheads="1"/>
          </p:cNvSpPr>
          <p:nvPr/>
        </p:nvSpPr>
        <p:spPr bwMode="auto">
          <a:xfrm>
            <a:off x="8173329" y="5769284"/>
            <a:ext cx="4200171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点此进入平台体验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hlinkClick r:id="rId2"/>
              </a:rPr>
              <a:t>www.microbject.com</a:t>
            </a:r>
            <a:endParaRPr lang="zh-CN" altLang="en-US" sz="2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651" y="2022931"/>
            <a:ext cx="2238824" cy="3746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Click="0" advTm="300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13"/>
          <p:cNvSpPr/>
          <p:nvPr/>
        </p:nvSpPr>
        <p:spPr>
          <a:xfrm rot="5400000">
            <a:off x="94456" y="3326607"/>
            <a:ext cx="1470025" cy="1268412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93662" y="1435101"/>
            <a:ext cx="1471613" cy="1268412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7173" name="组合 21"/>
          <p:cNvGrpSpPr>
            <a:grpSpLocks/>
          </p:cNvGrpSpPr>
          <p:nvPr/>
        </p:nvGrpSpPr>
        <p:grpSpPr bwMode="auto">
          <a:xfrm>
            <a:off x="10658475" y="123825"/>
            <a:ext cx="1317625" cy="1317625"/>
            <a:chOff x="9582150" y="323850"/>
            <a:chExt cx="2114550" cy="2114550"/>
          </a:xfrm>
        </p:grpSpPr>
        <p:sp>
          <p:nvSpPr>
            <p:cNvPr id="8" name="泪滴形 7"/>
            <p:cNvSpPr/>
            <p:nvPr/>
          </p:nvSpPr>
          <p:spPr>
            <a:xfrm rot="10800000">
              <a:off x="9582150" y="323850"/>
              <a:ext cx="211455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/>
            </a:p>
          </p:txBody>
        </p:sp>
        <p:sp>
          <p:nvSpPr>
            <p:cNvPr id="15" name="矩形 14"/>
            <p:cNvSpPr/>
            <p:nvPr/>
          </p:nvSpPr>
          <p:spPr>
            <a:xfrm>
              <a:off x="9900803" y="782427"/>
              <a:ext cx="1477249" cy="59271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APPLY</a:t>
              </a:r>
              <a:endParaRPr lang="en-US" altLang="zh-CN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9997322" y="1304696"/>
              <a:ext cx="1284207" cy="740889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</a:t>
              </a:r>
              <a:endParaRPr lang="zh-CN" altLang="zh-CN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9709533" y="451233"/>
              <a:ext cx="1859785" cy="18597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2125663" y="454819"/>
            <a:ext cx="76209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r>
              <a:rPr lang="zh-CN" altLang="en-US" sz="4800" b="1" kern="100" dirty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应用场景</a:t>
            </a:r>
            <a:r>
              <a:rPr lang="en-US" altLang="zh-CN" sz="48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48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三维</a:t>
            </a:r>
            <a:r>
              <a:rPr lang="zh-CN" altLang="en-US" sz="4800" b="1" kern="100" dirty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云服务</a:t>
            </a:r>
          </a:p>
        </p:txBody>
      </p:sp>
      <p:sp>
        <p:nvSpPr>
          <p:cNvPr id="23" name="矩形 22"/>
          <p:cNvSpPr/>
          <p:nvPr/>
        </p:nvSpPr>
        <p:spPr>
          <a:xfrm>
            <a:off x="2266950" y="1375569"/>
            <a:ext cx="7634288" cy="51679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3303588" y="1976438"/>
            <a:ext cx="8848725" cy="4895850"/>
          </a:xfrm>
          <a:custGeom>
            <a:avLst/>
            <a:gdLst>
              <a:gd name="connsiteX0" fmla="*/ 0 w 8849032"/>
              <a:gd name="connsiteY0" fmla="*/ 4896464 h 4896464"/>
              <a:gd name="connsiteX1" fmla="*/ 0 w 8849032"/>
              <a:gd name="connsiteY1" fmla="*/ 4837471 h 4896464"/>
              <a:gd name="connsiteX2" fmla="*/ 884903 w 8849032"/>
              <a:gd name="connsiteY2" fmla="*/ 3716593 h 4896464"/>
              <a:gd name="connsiteX3" fmla="*/ 3864077 w 8849032"/>
              <a:gd name="connsiteY3" fmla="*/ 4601497 h 4896464"/>
              <a:gd name="connsiteX4" fmla="*/ 5810864 w 8849032"/>
              <a:gd name="connsiteY4" fmla="*/ 3805084 h 4896464"/>
              <a:gd name="connsiteX5" fmla="*/ 7167716 w 8849032"/>
              <a:gd name="connsiteY5" fmla="*/ 4424516 h 4896464"/>
              <a:gd name="connsiteX6" fmla="*/ 8849032 w 8849032"/>
              <a:gd name="connsiteY6" fmla="*/ 0 h 489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032" h="4896464">
                <a:moveTo>
                  <a:pt x="0" y="4896464"/>
                </a:moveTo>
                <a:lnTo>
                  <a:pt x="0" y="4837471"/>
                </a:lnTo>
                <a:lnTo>
                  <a:pt x="884903" y="3716593"/>
                </a:lnTo>
                <a:lnTo>
                  <a:pt x="3864077" y="4601497"/>
                </a:lnTo>
                <a:lnTo>
                  <a:pt x="5810864" y="3805084"/>
                </a:lnTo>
                <a:lnTo>
                  <a:pt x="7167716" y="4424516"/>
                </a:lnTo>
                <a:lnTo>
                  <a:pt x="8849032" y="0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93663" y="766763"/>
            <a:ext cx="1471612" cy="1268412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48419" y="2124869"/>
            <a:ext cx="2135188" cy="1841500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17525" y="2640013"/>
            <a:ext cx="570990" cy="70788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68313" y="2651125"/>
            <a:ext cx="684212" cy="685800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84" name="文本框 25"/>
          <p:cNvSpPr txBox="1">
            <a:spLocks noChangeArrowheads="1"/>
          </p:cNvSpPr>
          <p:nvPr/>
        </p:nvSpPr>
        <p:spPr bwMode="auto">
          <a:xfrm>
            <a:off x="1023145" y="5716588"/>
            <a:ext cx="1108630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建立</a:t>
            </a:r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一个多方共赢的，以三维数据为特色的服务和销售平台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2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4488038" y="2890897"/>
            <a:ext cx="1800200" cy="70194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三维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云服务</a:t>
            </a:r>
            <a:endParaRPr lang="zh-CN" altLang="en-US" dirty="0"/>
          </a:p>
        </p:txBody>
      </p:sp>
      <p:sp>
        <p:nvSpPr>
          <p:cNvPr id="26" name="圆角矩形 25"/>
          <p:cNvSpPr/>
          <p:nvPr/>
        </p:nvSpPr>
        <p:spPr>
          <a:xfrm>
            <a:off x="7198181" y="1781275"/>
            <a:ext cx="1944216" cy="5760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三维扫描公司</a:t>
            </a:r>
            <a:endParaRPr lang="zh-CN" altLang="en-US" dirty="0"/>
          </a:p>
        </p:txBody>
      </p:sp>
      <p:sp>
        <p:nvSpPr>
          <p:cNvPr id="27" name="圆角矩形 26"/>
          <p:cNvSpPr/>
          <p:nvPr/>
        </p:nvSpPr>
        <p:spPr>
          <a:xfrm>
            <a:off x="7171590" y="2956743"/>
            <a:ext cx="1944216" cy="5760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三维打印</a:t>
            </a:r>
            <a:r>
              <a:rPr lang="zh-CN" altLang="en-US" dirty="0" smtClean="0"/>
              <a:t>公司</a:t>
            </a:r>
            <a:endParaRPr lang="zh-CN" altLang="en-US" dirty="0"/>
          </a:p>
        </p:txBody>
      </p:sp>
      <p:sp>
        <p:nvSpPr>
          <p:cNvPr id="28" name="椭圆 27"/>
          <p:cNvSpPr/>
          <p:nvPr/>
        </p:nvSpPr>
        <p:spPr>
          <a:xfrm>
            <a:off x="2266950" y="2191821"/>
            <a:ext cx="1728192" cy="584903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终端用户</a:t>
            </a:r>
            <a:endParaRPr lang="zh-CN" altLang="en-US" dirty="0"/>
          </a:p>
        </p:txBody>
      </p:sp>
      <p:sp>
        <p:nvSpPr>
          <p:cNvPr id="29" name="椭圆 28"/>
          <p:cNvSpPr/>
          <p:nvPr/>
        </p:nvSpPr>
        <p:spPr>
          <a:xfrm>
            <a:off x="2338958" y="3712828"/>
            <a:ext cx="1728192" cy="584903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用户个性化定制</a:t>
            </a:r>
            <a:endParaRPr lang="zh-CN" altLang="en-US" dirty="0"/>
          </a:p>
        </p:txBody>
      </p:sp>
      <p:cxnSp>
        <p:nvCxnSpPr>
          <p:cNvPr id="30" name="直接箭头连接符 29"/>
          <p:cNvCxnSpPr>
            <a:stCxn id="22" idx="1"/>
            <a:endCxn id="28" idx="6"/>
          </p:cNvCxnSpPr>
          <p:nvPr/>
        </p:nvCxnSpPr>
        <p:spPr>
          <a:xfrm flipH="1" flipV="1">
            <a:off x="3995142" y="2484273"/>
            <a:ext cx="756529" cy="509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12"/>
          <p:cNvSpPr txBox="1"/>
          <p:nvPr/>
        </p:nvSpPr>
        <p:spPr>
          <a:xfrm>
            <a:off x="2490185" y="278311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使用显示服务</a:t>
            </a:r>
            <a:endParaRPr lang="en-US" altLang="zh-CN" sz="1200" dirty="0" smtClean="0"/>
          </a:p>
          <a:p>
            <a:r>
              <a:rPr lang="zh-CN" altLang="en-US" sz="1200" dirty="0" smtClean="0"/>
              <a:t>支付三维打印费用</a:t>
            </a:r>
            <a:endParaRPr lang="zh-CN" altLang="en-US" sz="1200" dirty="0"/>
          </a:p>
        </p:txBody>
      </p:sp>
      <p:cxnSp>
        <p:nvCxnSpPr>
          <p:cNvPr id="32" name="直接箭头连接符 31"/>
          <p:cNvCxnSpPr>
            <a:stCxn id="29" idx="6"/>
            <a:endCxn id="22" idx="3"/>
          </p:cNvCxnSpPr>
          <p:nvPr/>
        </p:nvCxnSpPr>
        <p:spPr>
          <a:xfrm flipV="1">
            <a:off x="4067150" y="3490043"/>
            <a:ext cx="684521" cy="515237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18"/>
          <p:cNvSpPr txBox="1"/>
          <p:nvPr/>
        </p:nvSpPr>
        <p:spPr>
          <a:xfrm>
            <a:off x="2266950" y="4357652"/>
            <a:ext cx="1920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对建模师的多样化选择</a:t>
            </a:r>
            <a:endParaRPr lang="en-US" altLang="zh-CN" sz="1200" dirty="0" smtClean="0"/>
          </a:p>
          <a:p>
            <a:r>
              <a:rPr lang="zh-CN" altLang="en-US" sz="1200" dirty="0" smtClean="0"/>
              <a:t>低建模成本</a:t>
            </a:r>
            <a:endParaRPr lang="en-US" altLang="zh-CN" sz="1200" dirty="0" smtClean="0"/>
          </a:p>
          <a:p>
            <a:r>
              <a:rPr lang="zh-CN" altLang="en-US" sz="1200" dirty="0" smtClean="0"/>
              <a:t>平台可操作、和互动，能够实现个性化自制需求</a:t>
            </a:r>
            <a:endParaRPr lang="zh-CN" altLang="en-US" sz="1200" dirty="0"/>
          </a:p>
        </p:txBody>
      </p:sp>
      <p:sp>
        <p:nvSpPr>
          <p:cNvPr id="34" name="文本框 26"/>
          <p:cNvSpPr txBox="1"/>
          <p:nvPr/>
        </p:nvSpPr>
        <p:spPr>
          <a:xfrm>
            <a:off x="7351154" y="2361426"/>
            <a:ext cx="2204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从平台获得订单。</a:t>
            </a:r>
            <a:endParaRPr lang="en-US" altLang="zh-CN" sz="1200" dirty="0" smtClean="0"/>
          </a:p>
          <a:p>
            <a:r>
              <a:rPr lang="zh-CN" altLang="en-US" sz="1200" dirty="0" smtClean="0"/>
              <a:t>提供</a:t>
            </a:r>
            <a:r>
              <a:rPr lang="en-US" altLang="zh-CN" sz="1200" dirty="0" smtClean="0"/>
              <a:t>3D</a:t>
            </a:r>
            <a:r>
              <a:rPr lang="zh-CN" altLang="en-US" sz="1200" dirty="0" smtClean="0"/>
              <a:t>建模服务，收取费用。</a:t>
            </a:r>
            <a:endParaRPr lang="zh-CN" altLang="en-US" sz="1200" dirty="0"/>
          </a:p>
        </p:txBody>
      </p:sp>
      <p:sp>
        <p:nvSpPr>
          <p:cNvPr id="35" name="文本框 31"/>
          <p:cNvSpPr txBox="1"/>
          <p:nvPr/>
        </p:nvSpPr>
        <p:spPr>
          <a:xfrm>
            <a:off x="7312168" y="3592840"/>
            <a:ext cx="2204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三维展示产品案例。</a:t>
            </a:r>
            <a:endParaRPr lang="en-US" altLang="zh-CN" sz="1200" dirty="0" smtClean="0"/>
          </a:p>
          <a:p>
            <a:r>
              <a:rPr lang="zh-CN" altLang="en-US" sz="1200" dirty="0" smtClean="0"/>
              <a:t>从平台获得订单。</a:t>
            </a:r>
            <a:endParaRPr lang="en-US" altLang="zh-CN" sz="1200" dirty="0" smtClean="0"/>
          </a:p>
          <a:p>
            <a:r>
              <a:rPr lang="zh-CN" altLang="en-US" sz="1200" dirty="0" smtClean="0"/>
              <a:t>提供</a:t>
            </a:r>
            <a:r>
              <a:rPr lang="en-US" altLang="zh-CN" sz="1200" dirty="0" smtClean="0"/>
              <a:t>3D</a:t>
            </a:r>
            <a:r>
              <a:rPr lang="zh-CN" altLang="en-US" sz="1200" dirty="0" smtClean="0"/>
              <a:t>打印成品，收取费用。</a:t>
            </a:r>
            <a:endParaRPr lang="zh-CN" altLang="en-US" sz="1200" dirty="0"/>
          </a:p>
        </p:txBody>
      </p:sp>
      <p:cxnSp>
        <p:nvCxnSpPr>
          <p:cNvPr id="36" name="直接箭头连接符 35"/>
          <p:cNvCxnSpPr>
            <a:stCxn id="27" idx="1"/>
            <a:endCxn id="22" idx="6"/>
          </p:cNvCxnSpPr>
          <p:nvPr/>
        </p:nvCxnSpPr>
        <p:spPr>
          <a:xfrm flipH="1" flipV="1">
            <a:off x="6288238" y="3241869"/>
            <a:ext cx="883352" cy="2906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endCxn id="22" idx="7"/>
          </p:cNvCxnSpPr>
          <p:nvPr/>
        </p:nvCxnSpPr>
        <p:spPr>
          <a:xfrm flipH="1">
            <a:off x="6024605" y="2087355"/>
            <a:ext cx="1133746" cy="906339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46"/>
          <p:cNvSpPr txBox="1"/>
          <p:nvPr/>
        </p:nvSpPr>
        <p:spPr>
          <a:xfrm>
            <a:off x="4751671" y="2409180"/>
            <a:ext cx="1429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提取被服务方的中间差价</a:t>
            </a:r>
            <a:endParaRPr lang="zh-CN" altLang="en-US" sz="1200" dirty="0"/>
          </a:p>
        </p:txBody>
      </p:sp>
      <p:sp>
        <p:nvSpPr>
          <p:cNvPr id="39" name="圆角矩形 38"/>
          <p:cNvSpPr/>
          <p:nvPr/>
        </p:nvSpPr>
        <p:spPr>
          <a:xfrm>
            <a:off x="7171590" y="4246501"/>
            <a:ext cx="1944216" cy="5760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游戏公司</a:t>
            </a:r>
            <a:endParaRPr lang="zh-CN" altLang="en-US" dirty="0"/>
          </a:p>
        </p:txBody>
      </p:sp>
      <p:cxnSp>
        <p:nvCxnSpPr>
          <p:cNvPr id="40" name="直接箭头连接符 39"/>
          <p:cNvCxnSpPr>
            <a:stCxn id="39" idx="1"/>
            <a:endCxn id="22" idx="5"/>
          </p:cNvCxnSpPr>
          <p:nvPr/>
        </p:nvCxnSpPr>
        <p:spPr>
          <a:xfrm flipH="1" flipV="1">
            <a:off x="6024605" y="3490043"/>
            <a:ext cx="1146985" cy="104449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flipV="1">
            <a:off x="5340084" y="3612544"/>
            <a:ext cx="14629" cy="548556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/>
          <p:nvPr/>
        </p:nvSpPr>
        <p:spPr>
          <a:xfrm>
            <a:off x="4488038" y="4174561"/>
            <a:ext cx="1728192" cy="584903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3D</a:t>
            </a:r>
            <a:r>
              <a:rPr lang="zh-CN" altLang="en-US" dirty="0" smtClean="0"/>
              <a:t>建模师</a:t>
            </a:r>
            <a:endParaRPr lang="zh-CN" altLang="en-US" dirty="0"/>
          </a:p>
        </p:txBody>
      </p:sp>
      <p:sp>
        <p:nvSpPr>
          <p:cNvPr id="43" name="文本框 24"/>
          <p:cNvSpPr txBox="1"/>
          <p:nvPr/>
        </p:nvSpPr>
        <p:spPr>
          <a:xfrm>
            <a:off x="4604638" y="480111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制作个性化打印模型</a:t>
            </a:r>
            <a:endParaRPr lang="en-US" altLang="zh-CN" sz="1200" dirty="0" smtClean="0"/>
          </a:p>
          <a:p>
            <a:r>
              <a:rPr lang="zh-CN" altLang="en-US" sz="1200" dirty="0"/>
              <a:t>在</a:t>
            </a:r>
            <a:r>
              <a:rPr lang="zh-CN" altLang="en-US" sz="1200" dirty="0" smtClean="0"/>
              <a:t>平台二次销售已有的模型</a:t>
            </a:r>
            <a:endParaRPr lang="en-US" altLang="zh-CN" sz="1200" dirty="0" smtClean="0"/>
          </a:p>
          <a:p>
            <a:r>
              <a:rPr lang="zh-CN" altLang="en-US" sz="1200" dirty="0" smtClean="0"/>
              <a:t>通过用户使用收取收费</a:t>
            </a:r>
            <a:endParaRPr lang="zh-CN" altLang="en-US" sz="1200" dirty="0"/>
          </a:p>
        </p:txBody>
      </p:sp>
      <p:sp>
        <p:nvSpPr>
          <p:cNvPr id="44" name="文本框 25"/>
          <p:cNvSpPr txBox="1"/>
          <p:nvPr/>
        </p:nvSpPr>
        <p:spPr>
          <a:xfrm rot="21445804">
            <a:off x="5334051" y="3741385"/>
            <a:ext cx="779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免费</a:t>
            </a:r>
          </a:p>
        </p:txBody>
      </p:sp>
      <p:sp>
        <p:nvSpPr>
          <p:cNvPr id="45" name="文本框 27"/>
          <p:cNvSpPr txBox="1"/>
          <p:nvPr/>
        </p:nvSpPr>
        <p:spPr>
          <a:xfrm rot="19293710">
            <a:off x="4044613" y="3538047"/>
            <a:ext cx="779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免费</a:t>
            </a:r>
          </a:p>
        </p:txBody>
      </p:sp>
      <p:sp>
        <p:nvSpPr>
          <p:cNvPr id="46" name="文本框 53"/>
          <p:cNvSpPr txBox="1"/>
          <p:nvPr/>
        </p:nvSpPr>
        <p:spPr>
          <a:xfrm>
            <a:off x="7028704" y="4865483"/>
            <a:ext cx="3108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购买三维制作用户模型，降低开发成本。</a:t>
            </a:r>
            <a:endParaRPr lang="en-US" altLang="zh-CN" sz="1200" dirty="0" smtClean="0"/>
          </a:p>
          <a:p>
            <a:r>
              <a:rPr lang="zh-CN" altLang="en-US" sz="1200" dirty="0" smtClean="0"/>
              <a:t>游戏中的人物，可以通过二维码，</a:t>
            </a:r>
            <a:endParaRPr lang="en-US" altLang="zh-CN" sz="1200" dirty="0" smtClean="0"/>
          </a:p>
          <a:p>
            <a:r>
              <a:rPr lang="zh-CN" altLang="en-US" sz="1200" dirty="0" smtClean="0"/>
              <a:t>由三维打印公司直接给打印，并收取费用。</a:t>
            </a:r>
            <a:endParaRPr lang="zh-CN" altLang="en-US" sz="1200" dirty="0"/>
          </a:p>
        </p:txBody>
      </p:sp>
    </p:spTree>
  </p:cSld>
  <p:clrMapOvr>
    <a:masterClrMapping/>
  </p:clrMapOvr>
  <p:transition spd="slow" advClick="0" advTm="300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13"/>
          <p:cNvSpPr/>
          <p:nvPr/>
        </p:nvSpPr>
        <p:spPr>
          <a:xfrm rot="5400000">
            <a:off x="94456" y="3326607"/>
            <a:ext cx="1470025" cy="1268412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93662" y="1435101"/>
            <a:ext cx="1471613" cy="1268412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7173" name="组合 21"/>
          <p:cNvGrpSpPr>
            <a:grpSpLocks/>
          </p:cNvGrpSpPr>
          <p:nvPr/>
        </p:nvGrpSpPr>
        <p:grpSpPr bwMode="auto">
          <a:xfrm>
            <a:off x="10658475" y="123825"/>
            <a:ext cx="1317625" cy="1317625"/>
            <a:chOff x="9582150" y="323850"/>
            <a:chExt cx="2114550" cy="2114550"/>
          </a:xfrm>
        </p:grpSpPr>
        <p:sp>
          <p:nvSpPr>
            <p:cNvPr id="8" name="泪滴形 7"/>
            <p:cNvSpPr/>
            <p:nvPr/>
          </p:nvSpPr>
          <p:spPr>
            <a:xfrm rot="10800000">
              <a:off x="9582150" y="323850"/>
              <a:ext cx="211455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/>
            </a:p>
          </p:txBody>
        </p:sp>
        <p:sp>
          <p:nvSpPr>
            <p:cNvPr id="15" name="矩形 14"/>
            <p:cNvSpPr/>
            <p:nvPr/>
          </p:nvSpPr>
          <p:spPr>
            <a:xfrm>
              <a:off x="9900803" y="782427"/>
              <a:ext cx="1477249" cy="59271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APPLY</a:t>
              </a:r>
              <a:endParaRPr lang="en-US" altLang="zh-CN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9997322" y="1304696"/>
              <a:ext cx="1284207" cy="740889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</a:t>
              </a:r>
              <a:endParaRPr lang="zh-CN" altLang="zh-CN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9709533" y="451233"/>
              <a:ext cx="1859785" cy="18597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2125663" y="454819"/>
            <a:ext cx="51090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zh-CN" altLang="en-US" sz="4800" b="1" kern="100" dirty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输出应用场景</a:t>
            </a:r>
          </a:p>
        </p:txBody>
      </p:sp>
      <p:sp>
        <p:nvSpPr>
          <p:cNvPr id="23" name="矩形 22"/>
          <p:cNvSpPr/>
          <p:nvPr/>
        </p:nvSpPr>
        <p:spPr>
          <a:xfrm>
            <a:off x="2266950" y="1375569"/>
            <a:ext cx="5334000" cy="45719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3303588" y="1976438"/>
            <a:ext cx="8848725" cy="4895850"/>
          </a:xfrm>
          <a:custGeom>
            <a:avLst/>
            <a:gdLst>
              <a:gd name="connsiteX0" fmla="*/ 0 w 8849032"/>
              <a:gd name="connsiteY0" fmla="*/ 4896464 h 4896464"/>
              <a:gd name="connsiteX1" fmla="*/ 0 w 8849032"/>
              <a:gd name="connsiteY1" fmla="*/ 4837471 h 4896464"/>
              <a:gd name="connsiteX2" fmla="*/ 884903 w 8849032"/>
              <a:gd name="connsiteY2" fmla="*/ 3716593 h 4896464"/>
              <a:gd name="connsiteX3" fmla="*/ 3864077 w 8849032"/>
              <a:gd name="connsiteY3" fmla="*/ 4601497 h 4896464"/>
              <a:gd name="connsiteX4" fmla="*/ 5810864 w 8849032"/>
              <a:gd name="connsiteY4" fmla="*/ 3805084 h 4896464"/>
              <a:gd name="connsiteX5" fmla="*/ 7167716 w 8849032"/>
              <a:gd name="connsiteY5" fmla="*/ 4424516 h 4896464"/>
              <a:gd name="connsiteX6" fmla="*/ 8849032 w 8849032"/>
              <a:gd name="connsiteY6" fmla="*/ 0 h 489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032" h="4896464">
                <a:moveTo>
                  <a:pt x="0" y="4896464"/>
                </a:moveTo>
                <a:lnTo>
                  <a:pt x="0" y="4837471"/>
                </a:lnTo>
                <a:lnTo>
                  <a:pt x="884903" y="3716593"/>
                </a:lnTo>
                <a:lnTo>
                  <a:pt x="3864077" y="4601497"/>
                </a:lnTo>
                <a:lnTo>
                  <a:pt x="5810864" y="3805084"/>
                </a:lnTo>
                <a:lnTo>
                  <a:pt x="7167716" y="4424516"/>
                </a:lnTo>
                <a:lnTo>
                  <a:pt x="8849032" y="0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93663" y="766763"/>
            <a:ext cx="1471612" cy="1268412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48419" y="2124869"/>
            <a:ext cx="2135188" cy="1841500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17525" y="2640013"/>
            <a:ext cx="570990" cy="70788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68313" y="2651125"/>
            <a:ext cx="684212" cy="685800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84" name="文本框 25"/>
          <p:cNvSpPr txBox="1">
            <a:spLocks noChangeArrowheads="1"/>
          </p:cNvSpPr>
          <p:nvPr/>
        </p:nvSpPr>
        <p:spPr bwMode="auto">
          <a:xfrm>
            <a:off x="2670866" y="5795611"/>
            <a:ext cx="5820568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打造</a:t>
            </a:r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全行业的三维云解决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方案</a:t>
            </a:r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eaLnBrk="1" hangingPunct="1"/>
            <a:endParaRPr lang="zh-CN" altLang="en-US" sz="2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4488567" y="2648650"/>
            <a:ext cx="2393756" cy="83327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三维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云解决方案应用行业</a:t>
            </a:r>
            <a:endParaRPr lang="zh-CN" altLang="en-US" dirty="0"/>
          </a:p>
        </p:txBody>
      </p:sp>
      <p:sp>
        <p:nvSpPr>
          <p:cNvPr id="48" name="圆角矩形 47"/>
          <p:cNvSpPr/>
          <p:nvPr/>
        </p:nvSpPr>
        <p:spPr>
          <a:xfrm>
            <a:off x="7404711" y="1688406"/>
            <a:ext cx="1944216" cy="5760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汽车</a:t>
            </a:r>
            <a:endParaRPr lang="zh-CN" altLang="en-US" dirty="0"/>
          </a:p>
        </p:txBody>
      </p:sp>
      <p:sp>
        <p:nvSpPr>
          <p:cNvPr id="49" name="圆角矩形 48"/>
          <p:cNvSpPr/>
          <p:nvPr/>
        </p:nvSpPr>
        <p:spPr>
          <a:xfrm>
            <a:off x="7417950" y="2845826"/>
            <a:ext cx="1944216" cy="5760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房地产</a:t>
            </a:r>
            <a:r>
              <a:rPr lang="en-US" altLang="zh-CN" dirty="0" smtClean="0"/>
              <a:t>/</a:t>
            </a:r>
            <a:r>
              <a:rPr lang="zh-CN" altLang="en-US" dirty="0" smtClean="0"/>
              <a:t>建筑设计</a:t>
            </a:r>
            <a:endParaRPr lang="zh-CN" altLang="en-US" dirty="0"/>
          </a:p>
        </p:txBody>
      </p:sp>
      <p:sp>
        <p:nvSpPr>
          <p:cNvPr id="50" name="椭圆 49"/>
          <p:cNvSpPr/>
          <p:nvPr/>
        </p:nvSpPr>
        <p:spPr>
          <a:xfrm>
            <a:off x="2513310" y="2080904"/>
            <a:ext cx="1728192" cy="584903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电</a:t>
            </a:r>
            <a:r>
              <a:rPr lang="zh-CN" altLang="en-US" dirty="0" smtClean="0"/>
              <a:t>商</a:t>
            </a:r>
            <a:endParaRPr lang="zh-CN" altLang="en-US" dirty="0"/>
          </a:p>
        </p:txBody>
      </p:sp>
      <p:sp>
        <p:nvSpPr>
          <p:cNvPr id="51" name="椭圆 50"/>
          <p:cNvSpPr/>
          <p:nvPr/>
        </p:nvSpPr>
        <p:spPr>
          <a:xfrm>
            <a:off x="2585318" y="3601911"/>
            <a:ext cx="1728192" cy="584903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家居</a:t>
            </a:r>
            <a:endParaRPr lang="zh-CN" altLang="en-US" dirty="0"/>
          </a:p>
        </p:txBody>
      </p:sp>
      <p:cxnSp>
        <p:nvCxnSpPr>
          <p:cNvPr id="52" name="直接箭头连接符 51"/>
          <p:cNvCxnSpPr>
            <a:stCxn id="47" idx="1"/>
            <a:endCxn id="50" idx="6"/>
          </p:cNvCxnSpPr>
          <p:nvPr/>
        </p:nvCxnSpPr>
        <p:spPr>
          <a:xfrm flipH="1" flipV="1">
            <a:off x="4241502" y="2373356"/>
            <a:ext cx="597622" cy="397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12"/>
          <p:cNvSpPr txBox="1"/>
          <p:nvPr/>
        </p:nvSpPr>
        <p:spPr>
          <a:xfrm>
            <a:off x="2679023" y="2648650"/>
            <a:ext cx="1643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zh-CN" altLang="en-US" sz="1200" dirty="0"/>
              <a:t>全方位三维化显示，也可以分解查看详细构成。</a:t>
            </a:r>
            <a:endParaRPr lang="en-US" altLang="zh-CN" sz="1200" dirty="0"/>
          </a:p>
          <a:p>
            <a:endParaRPr lang="en-US" altLang="zh-CN" sz="1200" dirty="0" smtClean="0"/>
          </a:p>
        </p:txBody>
      </p:sp>
      <p:cxnSp>
        <p:nvCxnSpPr>
          <p:cNvPr id="54" name="直接箭头连接符 53"/>
          <p:cNvCxnSpPr>
            <a:stCxn id="51" idx="6"/>
            <a:endCxn id="47" idx="3"/>
          </p:cNvCxnSpPr>
          <p:nvPr/>
        </p:nvCxnSpPr>
        <p:spPr>
          <a:xfrm flipV="1">
            <a:off x="4313510" y="3359893"/>
            <a:ext cx="525614" cy="53447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26"/>
          <p:cNvSpPr txBox="1"/>
          <p:nvPr/>
        </p:nvSpPr>
        <p:spPr>
          <a:xfrm>
            <a:off x="7597514" y="225050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分解汽车详细构成</a:t>
            </a:r>
            <a:endParaRPr lang="en-US" altLang="zh-CN" sz="1200" dirty="0" smtClean="0"/>
          </a:p>
          <a:p>
            <a:r>
              <a:rPr lang="zh-CN" altLang="en-US" sz="1200" dirty="0" smtClean="0"/>
              <a:t>模拟驾驶</a:t>
            </a:r>
            <a:endParaRPr lang="en-US" altLang="zh-CN" sz="1200" dirty="0" smtClean="0"/>
          </a:p>
        </p:txBody>
      </p:sp>
      <p:sp>
        <p:nvSpPr>
          <p:cNvPr id="56" name="文本框 31"/>
          <p:cNvSpPr txBox="1"/>
          <p:nvPr/>
        </p:nvSpPr>
        <p:spPr>
          <a:xfrm>
            <a:off x="7610753" y="3528485"/>
            <a:ext cx="1651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3D</a:t>
            </a:r>
            <a:r>
              <a:rPr lang="zh-CN" altLang="en-US" sz="1200" dirty="0" smtClean="0"/>
              <a:t>显示设计效果图</a:t>
            </a:r>
            <a:endParaRPr lang="en-US" altLang="zh-CN" sz="1200" dirty="0" smtClean="0"/>
          </a:p>
          <a:p>
            <a:r>
              <a:rPr lang="en-US" altLang="zh-CN" sz="1200" dirty="0" smtClean="0"/>
              <a:t>360</a:t>
            </a:r>
            <a:r>
              <a:rPr lang="zh-CN" altLang="en-US" sz="1200" dirty="0" smtClean="0"/>
              <a:t>全景展示预售楼房</a:t>
            </a:r>
            <a:endParaRPr lang="en-US" altLang="zh-CN" sz="1200" dirty="0" smtClean="0"/>
          </a:p>
        </p:txBody>
      </p:sp>
      <p:cxnSp>
        <p:nvCxnSpPr>
          <p:cNvPr id="57" name="直接箭头连接符 56"/>
          <p:cNvCxnSpPr>
            <a:stCxn id="49" idx="1"/>
            <a:endCxn id="47" idx="6"/>
          </p:cNvCxnSpPr>
          <p:nvPr/>
        </p:nvCxnSpPr>
        <p:spPr>
          <a:xfrm flipH="1" flipV="1">
            <a:off x="6882323" y="3065287"/>
            <a:ext cx="535627" cy="68571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stCxn id="48" idx="1"/>
            <a:endCxn id="47" idx="7"/>
          </p:cNvCxnSpPr>
          <p:nvPr/>
        </p:nvCxnSpPr>
        <p:spPr>
          <a:xfrm flipH="1">
            <a:off x="6531766" y="1976438"/>
            <a:ext cx="872945" cy="794242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46"/>
          <p:cNvSpPr txBox="1"/>
          <p:nvPr/>
        </p:nvSpPr>
        <p:spPr>
          <a:xfrm>
            <a:off x="4970247" y="2105224"/>
            <a:ext cx="1429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提取被服务方的中间差价</a:t>
            </a:r>
            <a:endParaRPr lang="zh-CN" altLang="en-US" sz="1200" dirty="0"/>
          </a:p>
        </p:txBody>
      </p:sp>
      <p:sp>
        <p:nvSpPr>
          <p:cNvPr id="60" name="圆角矩形 59"/>
          <p:cNvSpPr/>
          <p:nvPr/>
        </p:nvSpPr>
        <p:spPr>
          <a:xfrm>
            <a:off x="7417950" y="4135584"/>
            <a:ext cx="1944216" cy="5760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文化</a:t>
            </a:r>
            <a:r>
              <a:rPr lang="en-US" altLang="zh-CN" dirty="0" smtClean="0"/>
              <a:t>/</a:t>
            </a:r>
            <a:r>
              <a:rPr lang="zh-CN" altLang="en-US" dirty="0" smtClean="0"/>
              <a:t>艺术</a:t>
            </a:r>
            <a:endParaRPr lang="zh-CN" altLang="en-US" dirty="0"/>
          </a:p>
        </p:txBody>
      </p:sp>
      <p:sp>
        <p:nvSpPr>
          <p:cNvPr id="61" name="文本框 53"/>
          <p:cNvSpPr txBox="1"/>
          <p:nvPr/>
        </p:nvSpPr>
        <p:spPr>
          <a:xfrm>
            <a:off x="7610753" y="4818243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艺术品场景三维还原</a:t>
            </a:r>
            <a:endParaRPr lang="en-US" altLang="zh-CN" sz="1200" dirty="0" smtClean="0"/>
          </a:p>
          <a:p>
            <a:r>
              <a:rPr lang="zh-CN" altLang="en-US" sz="1200" dirty="0" smtClean="0"/>
              <a:t>艺术品三维展示</a:t>
            </a:r>
            <a:endParaRPr lang="en-US" altLang="zh-CN" sz="1200" dirty="0" smtClean="0"/>
          </a:p>
          <a:p>
            <a:endParaRPr lang="en-US" altLang="zh-CN" sz="1200" dirty="0" smtClean="0"/>
          </a:p>
        </p:txBody>
      </p:sp>
      <p:cxnSp>
        <p:nvCxnSpPr>
          <p:cNvPr id="62" name="直接箭头连接符 61"/>
          <p:cNvCxnSpPr>
            <a:stCxn id="60" idx="1"/>
            <a:endCxn id="47" idx="5"/>
          </p:cNvCxnSpPr>
          <p:nvPr/>
        </p:nvCxnSpPr>
        <p:spPr>
          <a:xfrm flipH="1" flipV="1">
            <a:off x="6531766" y="3359893"/>
            <a:ext cx="886184" cy="1063723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/>
          <p:nvPr/>
        </p:nvCxnSpPr>
        <p:spPr>
          <a:xfrm flipV="1">
            <a:off x="5586444" y="3501627"/>
            <a:ext cx="14629" cy="548556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椭圆 63"/>
          <p:cNvSpPr/>
          <p:nvPr/>
        </p:nvSpPr>
        <p:spPr>
          <a:xfrm>
            <a:off x="4734398" y="4063644"/>
            <a:ext cx="1728192" cy="584903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教育</a:t>
            </a:r>
          </a:p>
        </p:txBody>
      </p:sp>
      <p:sp>
        <p:nvSpPr>
          <p:cNvPr id="65" name="文本框 22"/>
          <p:cNvSpPr txBox="1"/>
          <p:nvPr/>
        </p:nvSpPr>
        <p:spPr>
          <a:xfrm>
            <a:off x="4850998" y="4690200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作为直观演示的工具</a:t>
            </a:r>
            <a:endParaRPr lang="en-US" altLang="zh-CN" sz="1200" dirty="0" smtClean="0"/>
          </a:p>
          <a:p>
            <a:endParaRPr lang="en-US" altLang="zh-CN" sz="1200" dirty="0" smtClean="0"/>
          </a:p>
        </p:txBody>
      </p:sp>
      <p:sp>
        <p:nvSpPr>
          <p:cNvPr id="66" name="文本框 18"/>
          <p:cNvSpPr txBox="1"/>
          <p:nvPr/>
        </p:nvSpPr>
        <p:spPr>
          <a:xfrm>
            <a:off x="2679023" y="4228534"/>
            <a:ext cx="15624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在线匹配家具，根据匹配结果对产品进行个性化改造</a:t>
            </a:r>
            <a:endParaRPr lang="en-US" altLang="zh-CN" sz="1200" dirty="0" smtClean="0"/>
          </a:p>
          <a:p>
            <a:r>
              <a:rPr lang="zh-CN" altLang="en-US" sz="1200" dirty="0" smtClean="0"/>
              <a:t>与好友分享，讨论，形成传播效益</a:t>
            </a:r>
            <a:endParaRPr lang="en-US" altLang="zh-CN" sz="1200" dirty="0" smtClean="0"/>
          </a:p>
          <a:p>
            <a:endParaRPr lang="en-US" altLang="zh-CN" sz="1200" dirty="0" smtClean="0"/>
          </a:p>
          <a:p>
            <a:endParaRPr lang="en-US" altLang="zh-CN" sz="1200" dirty="0" smtClean="0"/>
          </a:p>
        </p:txBody>
      </p:sp>
    </p:spTree>
    <p:extLst>
      <p:ext uri="{BB962C8B-B14F-4D97-AF65-F5344CB8AC3E}">
        <p14:creationId xmlns:p14="http://schemas.microsoft.com/office/powerpoint/2010/main" val="2941886284"/>
      </p:ext>
    </p:extLst>
  </p:cSld>
  <p:clrMapOvr>
    <a:masterClrMapping/>
  </p:clrMapOvr>
  <p:transition spd="slow" advClick="0" advTm="300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-26546" y="520607"/>
            <a:ext cx="12192000" cy="1251924"/>
          </a:xfrm>
          <a:prstGeom prst="rect">
            <a:avLst/>
          </a:prstGeom>
          <a:solidFill>
            <a:srgbClr val="FFC000"/>
          </a:solidFill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000" b="1" kern="1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革命性推动</a:t>
            </a:r>
            <a:endParaRPr lang="en-US" altLang="zh-CN" sz="8000" b="1" kern="1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0" name="Text Box 84"/>
          <p:cNvSpPr txBox="1">
            <a:spLocks noChangeArrowheads="1"/>
          </p:cNvSpPr>
          <p:nvPr/>
        </p:nvSpPr>
        <p:spPr bwMode="gray">
          <a:xfrm>
            <a:off x="390677" y="2209799"/>
            <a:ext cx="877888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zh-CN" altLang="en-US" dirty="0" smtClean="0">
                <a:latin typeface="Verdana" panose="020B0604030504040204" pitchFamily="34" charset="0"/>
                <a:ea typeface="宋体" panose="02010600030101010101" pitchFamily="2" charset="-122"/>
              </a:rPr>
              <a:t>三维云</a:t>
            </a:r>
            <a:endParaRPr lang="en-US" altLang="zh-CN" dirty="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1" name="Text Box 85"/>
          <p:cNvSpPr txBox="1">
            <a:spLocks noChangeArrowheads="1"/>
          </p:cNvSpPr>
          <p:nvPr/>
        </p:nvSpPr>
        <p:spPr bwMode="gray">
          <a:xfrm>
            <a:off x="2224240" y="2209799"/>
            <a:ext cx="1433513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latin typeface="Verdana" panose="020B0604030504040204" pitchFamily="34" charset="0"/>
                <a:ea typeface="宋体" panose="02010600030101010101" pitchFamily="2" charset="-122"/>
              </a:rPr>
              <a:t>3D</a:t>
            </a:r>
            <a:r>
              <a:rPr lang="zh-CN" altLang="en-US" dirty="0">
                <a:latin typeface="Verdana" panose="020B0604030504040204" pitchFamily="34" charset="0"/>
                <a:ea typeface="宋体" panose="02010600030101010101" pitchFamily="2" charset="-122"/>
              </a:rPr>
              <a:t>打印行业</a:t>
            </a:r>
            <a:endParaRPr lang="en-US" altLang="zh-CN" dirty="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2" name="Text Box 86"/>
          <p:cNvSpPr txBox="1">
            <a:spLocks noChangeArrowheads="1"/>
          </p:cNvSpPr>
          <p:nvPr/>
        </p:nvSpPr>
        <p:spPr bwMode="gray">
          <a:xfrm>
            <a:off x="4362602" y="2209799"/>
            <a:ext cx="1203325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 dirty="0" smtClean="0">
                <a:latin typeface="Verdana" panose="020B0604030504040204" pitchFamily="34" charset="0"/>
                <a:ea typeface="宋体" panose="02010600030101010101" pitchFamily="2" charset="-122"/>
              </a:rPr>
              <a:t>3D</a:t>
            </a:r>
            <a:r>
              <a:rPr lang="zh-CN" altLang="en-US" dirty="0" smtClean="0">
                <a:latin typeface="Verdana" panose="020B0604030504040204" pitchFamily="34" charset="0"/>
                <a:ea typeface="宋体" panose="02010600030101010101" pitchFamily="2" charset="-122"/>
              </a:rPr>
              <a:t>全产业</a:t>
            </a:r>
            <a:endParaRPr lang="en-US" altLang="zh-CN" dirty="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3" name="Text Box 87"/>
          <p:cNvSpPr txBox="1">
            <a:spLocks noChangeArrowheads="1"/>
          </p:cNvSpPr>
          <p:nvPr/>
        </p:nvSpPr>
        <p:spPr bwMode="gray">
          <a:xfrm>
            <a:off x="6350152" y="2166937"/>
            <a:ext cx="1112838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 b="1" dirty="0" smtClean="0">
                <a:latin typeface="Verdana" panose="020B0604030504040204" pitchFamily="34" charset="0"/>
                <a:ea typeface="宋体" panose="02010600030101010101" pitchFamily="2" charset="-122"/>
              </a:rPr>
              <a:t>全社会</a:t>
            </a:r>
            <a:endParaRPr lang="en-US" altLang="zh-CN" sz="2400" b="1" dirty="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104" name="AutoShape 88"/>
          <p:cNvCxnSpPr>
            <a:cxnSpLocks noChangeShapeType="1"/>
            <a:stCxn id="100" idx="3"/>
            <a:endCxn id="101" idx="1"/>
          </p:cNvCxnSpPr>
          <p:nvPr/>
        </p:nvCxnSpPr>
        <p:spPr bwMode="gray">
          <a:xfrm>
            <a:off x="1268565" y="2393949"/>
            <a:ext cx="955675" cy="0"/>
          </a:xfrm>
          <a:prstGeom prst="straightConnector1">
            <a:avLst/>
          </a:prstGeom>
          <a:noFill/>
          <a:ln w="44450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5" name="AutoShape 89"/>
          <p:cNvCxnSpPr>
            <a:cxnSpLocks noChangeShapeType="1"/>
            <a:stCxn id="101" idx="3"/>
            <a:endCxn id="102" idx="1"/>
          </p:cNvCxnSpPr>
          <p:nvPr/>
        </p:nvCxnSpPr>
        <p:spPr bwMode="gray">
          <a:xfrm>
            <a:off x="3657752" y="2393949"/>
            <a:ext cx="704850" cy="0"/>
          </a:xfrm>
          <a:prstGeom prst="straightConnector1">
            <a:avLst/>
          </a:prstGeom>
          <a:noFill/>
          <a:ln w="44450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6" name="AutoShape 90"/>
          <p:cNvCxnSpPr>
            <a:cxnSpLocks noChangeShapeType="1"/>
            <a:stCxn id="102" idx="3"/>
            <a:endCxn id="103" idx="1"/>
          </p:cNvCxnSpPr>
          <p:nvPr/>
        </p:nvCxnSpPr>
        <p:spPr bwMode="gray">
          <a:xfrm>
            <a:off x="5565927" y="2393949"/>
            <a:ext cx="784225" cy="3175"/>
          </a:xfrm>
          <a:prstGeom prst="straightConnector1">
            <a:avLst/>
          </a:prstGeom>
          <a:noFill/>
          <a:ln w="44450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07" name="Group 30"/>
          <p:cNvGrpSpPr>
            <a:grpSpLocks/>
          </p:cNvGrpSpPr>
          <p:nvPr/>
        </p:nvGrpSpPr>
        <p:grpSpPr bwMode="auto">
          <a:xfrm>
            <a:off x="442069" y="3015368"/>
            <a:ext cx="7543800" cy="3341687"/>
            <a:chOff x="550" y="1543"/>
            <a:chExt cx="4752" cy="2105"/>
          </a:xfrm>
        </p:grpSpPr>
        <p:sp>
          <p:nvSpPr>
            <p:cNvPr id="108" name="Freeform 3"/>
            <p:cNvSpPr>
              <a:spLocks/>
            </p:cNvSpPr>
            <p:nvPr/>
          </p:nvSpPr>
          <p:spPr bwMode="gray">
            <a:xfrm>
              <a:off x="4935" y="1549"/>
              <a:ext cx="363" cy="533"/>
            </a:xfrm>
            <a:custGeom>
              <a:avLst/>
              <a:gdLst>
                <a:gd name="T0" fmla="*/ 308 w 308"/>
                <a:gd name="T1" fmla="*/ 120 h 444"/>
                <a:gd name="T2" fmla="*/ 0 w 308"/>
                <a:gd name="T3" fmla="*/ 444 h 444"/>
                <a:gd name="T4" fmla="*/ 0 w 308"/>
                <a:gd name="T5" fmla="*/ 286 h 444"/>
                <a:gd name="T6" fmla="*/ 308 w 308"/>
                <a:gd name="T7" fmla="*/ 0 h 444"/>
                <a:gd name="T8" fmla="*/ 308 w 308"/>
                <a:gd name="T9" fmla="*/ 12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44">
                  <a:moveTo>
                    <a:pt x="308" y="120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0"/>
                  </a:lnTo>
                  <a:close/>
                </a:path>
              </a:pathLst>
            </a:cu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" name="Freeform 4"/>
            <p:cNvSpPr>
              <a:spLocks/>
            </p:cNvSpPr>
            <p:nvPr/>
          </p:nvSpPr>
          <p:spPr bwMode="gray">
            <a:xfrm>
              <a:off x="3196" y="1549"/>
              <a:ext cx="2106" cy="341"/>
            </a:xfrm>
            <a:custGeom>
              <a:avLst/>
              <a:gdLst>
                <a:gd name="T0" fmla="*/ 1478 w 1786"/>
                <a:gd name="T1" fmla="*/ 284 h 284"/>
                <a:gd name="T2" fmla="*/ 0 w 1786"/>
                <a:gd name="T3" fmla="*/ 284 h 284"/>
                <a:gd name="T4" fmla="*/ 446 w 1786"/>
                <a:gd name="T5" fmla="*/ 0 h 284"/>
                <a:gd name="T6" fmla="*/ 1786 w 1786"/>
                <a:gd name="T7" fmla="*/ 0 h 284"/>
                <a:gd name="T8" fmla="*/ 1478 w 1786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6" h="284">
                  <a:moveTo>
                    <a:pt x="1478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1786" y="0"/>
                  </a:lnTo>
                  <a:lnTo>
                    <a:pt x="1478" y="28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" name="Freeform 5"/>
            <p:cNvSpPr>
              <a:spLocks/>
            </p:cNvSpPr>
            <p:nvPr/>
          </p:nvSpPr>
          <p:spPr bwMode="gray">
            <a:xfrm>
              <a:off x="4570" y="2073"/>
              <a:ext cx="363" cy="530"/>
            </a:xfrm>
            <a:custGeom>
              <a:avLst/>
              <a:gdLst>
                <a:gd name="T0" fmla="*/ 308 w 308"/>
                <a:gd name="T1" fmla="*/ 120 h 442"/>
                <a:gd name="T2" fmla="*/ 0 w 308"/>
                <a:gd name="T3" fmla="*/ 442 h 442"/>
                <a:gd name="T4" fmla="*/ 0 w 308"/>
                <a:gd name="T5" fmla="*/ 286 h 442"/>
                <a:gd name="T6" fmla="*/ 308 w 308"/>
                <a:gd name="T7" fmla="*/ 0 h 442"/>
                <a:gd name="T8" fmla="*/ 308 w 308"/>
                <a:gd name="T9" fmla="*/ 12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42">
                  <a:moveTo>
                    <a:pt x="308" y="120"/>
                  </a:moveTo>
                  <a:lnTo>
                    <a:pt x="0" y="442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" name="Freeform 6"/>
            <p:cNvSpPr>
              <a:spLocks/>
            </p:cNvSpPr>
            <p:nvPr/>
          </p:nvSpPr>
          <p:spPr bwMode="gray">
            <a:xfrm>
              <a:off x="2673" y="2073"/>
              <a:ext cx="2264" cy="340"/>
            </a:xfrm>
            <a:custGeom>
              <a:avLst/>
              <a:gdLst>
                <a:gd name="T0" fmla="*/ 1612 w 1920"/>
                <a:gd name="T1" fmla="*/ 284 h 284"/>
                <a:gd name="T2" fmla="*/ 0 w 1920"/>
                <a:gd name="T3" fmla="*/ 284 h 284"/>
                <a:gd name="T4" fmla="*/ 446 w 1920"/>
                <a:gd name="T5" fmla="*/ 0 h 284"/>
                <a:gd name="T6" fmla="*/ 1920 w 1920"/>
                <a:gd name="T7" fmla="*/ 0 h 284"/>
                <a:gd name="T8" fmla="*/ 1612 w 1920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0" h="284">
                  <a:moveTo>
                    <a:pt x="1612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1920" y="0"/>
                  </a:lnTo>
                  <a:lnTo>
                    <a:pt x="1612" y="28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" name="Freeform 7"/>
            <p:cNvSpPr>
              <a:spLocks/>
            </p:cNvSpPr>
            <p:nvPr/>
          </p:nvSpPr>
          <p:spPr bwMode="gray">
            <a:xfrm>
              <a:off x="4204" y="2597"/>
              <a:ext cx="361" cy="532"/>
            </a:xfrm>
            <a:custGeom>
              <a:avLst/>
              <a:gdLst>
                <a:gd name="T0" fmla="*/ 306 w 306"/>
                <a:gd name="T1" fmla="*/ 122 h 444"/>
                <a:gd name="T2" fmla="*/ 0 w 306"/>
                <a:gd name="T3" fmla="*/ 444 h 444"/>
                <a:gd name="T4" fmla="*/ 0 w 306"/>
                <a:gd name="T5" fmla="*/ 286 h 444"/>
                <a:gd name="T6" fmla="*/ 306 w 306"/>
                <a:gd name="T7" fmla="*/ 0 h 444"/>
                <a:gd name="T8" fmla="*/ 306 w 306"/>
                <a:gd name="T9" fmla="*/ 122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444">
                  <a:moveTo>
                    <a:pt x="306" y="122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6" y="0"/>
                  </a:lnTo>
                  <a:lnTo>
                    <a:pt x="306" y="122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" name="Freeform 8"/>
            <p:cNvSpPr>
              <a:spLocks/>
            </p:cNvSpPr>
            <p:nvPr/>
          </p:nvSpPr>
          <p:spPr bwMode="gray">
            <a:xfrm>
              <a:off x="3840" y="3115"/>
              <a:ext cx="364" cy="533"/>
            </a:xfrm>
            <a:custGeom>
              <a:avLst/>
              <a:gdLst>
                <a:gd name="T0" fmla="*/ 308 w 308"/>
                <a:gd name="T1" fmla="*/ 122 h 444"/>
                <a:gd name="T2" fmla="*/ 0 w 308"/>
                <a:gd name="T3" fmla="*/ 444 h 444"/>
                <a:gd name="T4" fmla="*/ 0 w 308"/>
                <a:gd name="T5" fmla="*/ 286 h 444"/>
                <a:gd name="T6" fmla="*/ 308 w 308"/>
                <a:gd name="T7" fmla="*/ 0 h 444"/>
                <a:gd name="T8" fmla="*/ 308 w 308"/>
                <a:gd name="T9" fmla="*/ 122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44">
                  <a:moveTo>
                    <a:pt x="308" y="122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2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" name="Freeform 9"/>
            <p:cNvSpPr>
              <a:spLocks/>
            </p:cNvSpPr>
            <p:nvPr/>
          </p:nvSpPr>
          <p:spPr bwMode="gray">
            <a:xfrm>
              <a:off x="1633" y="3118"/>
              <a:ext cx="2571" cy="340"/>
            </a:xfrm>
            <a:custGeom>
              <a:avLst/>
              <a:gdLst>
                <a:gd name="T0" fmla="*/ 1872 w 2180"/>
                <a:gd name="T1" fmla="*/ 284 h 284"/>
                <a:gd name="T2" fmla="*/ 0 w 2180"/>
                <a:gd name="T3" fmla="*/ 284 h 284"/>
                <a:gd name="T4" fmla="*/ 446 w 2180"/>
                <a:gd name="T5" fmla="*/ 0 h 284"/>
                <a:gd name="T6" fmla="*/ 2180 w 2180"/>
                <a:gd name="T7" fmla="*/ 0 h 284"/>
                <a:gd name="T8" fmla="*/ 1872 w 2180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0" h="284">
                  <a:moveTo>
                    <a:pt x="1872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2180" y="0"/>
                  </a:lnTo>
                  <a:lnTo>
                    <a:pt x="1872" y="2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15" name="Group 10"/>
            <p:cNvGrpSpPr>
              <a:grpSpLocks/>
            </p:cNvGrpSpPr>
            <p:nvPr/>
          </p:nvGrpSpPr>
          <p:grpSpPr bwMode="auto">
            <a:xfrm>
              <a:off x="550" y="1543"/>
              <a:ext cx="3171" cy="2094"/>
              <a:chOff x="550" y="1434"/>
              <a:chExt cx="3171" cy="2094"/>
            </a:xfrm>
          </p:grpSpPr>
          <p:sp>
            <p:nvSpPr>
              <p:cNvPr id="121" name="Line 11"/>
              <p:cNvSpPr>
                <a:spLocks noChangeShapeType="1"/>
              </p:cNvSpPr>
              <p:nvPr/>
            </p:nvSpPr>
            <p:spPr bwMode="gray">
              <a:xfrm flipH="1">
                <a:off x="550" y="3527"/>
                <a:ext cx="1044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2" name="Line 12"/>
              <p:cNvSpPr>
                <a:spLocks noChangeShapeType="1"/>
              </p:cNvSpPr>
              <p:nvPr/>
            </p:nvSpPr>
            <p:spPr bwMode="gray">
              <a:xfrm flipH="1">
                <a:off x="550" y="3013"/>
                <a:ext cx="15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" name="Line 13"/>
              <p:cNvSpPr>
                <a:spLocks noChangeShapeType="1"/>
              </p:cNvSpPr>
              <p:nvPr/>
            </p:nvSpPr>
            <p:spPr bwMode="gray">
              <a:xfrm flipH="1">
                <a:off x="550" y="2490"/>
                <a:ext cx="21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" name="Line 14"/>
              <p:cNvSpPr>
                <a:spLocks noChangeShapeType="1"/>
              </p:cNvSpPr>
              <p:nvPr/>
            </p:nvSpPr>
            <p:spPr bwMode="gray">
              <a:xfrm flipH="1">
                <a:off x="550" y="1968"/>
                <a:ext cx="26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" name="Line 15"/>
              <p:cNvSpPr>
                <a:spLocks noChangeShapeType="1"/>
              </p:cNvSpPr>
              <p:nvPr/>
            </p:nvSpPr>
            <p:spPr bwMode="gray">
              <a:xfrm flipH="1" flipV="1">
                <a:off x="550" y="1438"/>
                <a:ext cx="317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" name="Line 16"/>
              <p:cNvSpPr>
                <a:spLocks noChangeShapeType="1"/>
              </p:cNvSpPr>
              <p:nvPr/>
            </p:nvSpPr>
            <p:spPr bwMode="gray">
              <a:xfrm>
                <a:off x="646" y="1434"/>
                <a:ext cx="0" cy="54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" name="Line 17"/>
              <p:cNvSpPr>
                <a:spLocks noChangeShapeType="1"/>
              </p:cNvSpPr>
              <p:nvPr/>
            </p:nvSpPr>
            <p:spPr bwMode="gray">
              <a:xfrm>
                <a:off x="646" y="1983"/>
                <a:ext cx="0" cy="5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" name="Line 18"/>
              <p:cNvSpPr>
                <a:spLocks noChangeShapeType="1"/>
              </p:cNvSpPr>
              <p:nvPr/>
            </p:nvSpPr>
            <p:spPr bwMode="gray">
              <a:xfrm>
                <a:off x="646" y="2498"/>
                <a:ext cx="0" cy="5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" name="Line 19"/>
              <p:cNvSpPr>
                <a:spLocks noChangeShapeType="1"/>
              </p:cNvSpPr>
              <p:nvPr/>
            </p:nvSpPr>
            <p:spPr bwMode="gray">
              <a:xfrm>
                <a:off x="646" y="3013"/>
                <a:ext cx="0" cy="5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0" name="Text Box 20"/>
              <p:cNvSpPr txBox="1">
                <a:spLocks noChangeArrowheads="1"/>
              </p:cNvSpPr>
              <p:nvPr/>
            </p:nvSpPr>
            <p:spPr bwMode="gray">
              <a:xfrm>
                <a:off x="742" y="1638"/>
                <a:ext cx="1021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zh-CN" altLang="en-US" sz="1400" dirty="0" smtClean="0">
                    <a:latin typeface="Verdana" panose="020B0604030504040204" pitchFamily="34" charset="0"/>
                    <a:ea typeface="宋体" panose="02010600030101010101" pitchFamily="2" charset="-122"/>
                  </a:rPr>
                  <a:t>现实与虚拟相转化</a:t>
                </a:r>
                <a:endParaRPr lang="en-US" altLang="zh-CN" sz="1400" dirty="0"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1" name="Text Box 21"/>
              <p:cNvSpPr txBox="1">
                <a:spLocks noChangeArrowheads="1"/>
              </p:cNvSpPr>
              <p:nvPr/>
            </p:nvSpPr>
            <p:spPr bwMode="gray">
              <a:xfrm>
                <a:off x="742" y="2159"/>
                <a:ext cx="1134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zh-CN" altLang="en-US" sz="1400" dirty="0" smtClean="0">
                    <a:latin typeface="Verdana" panose="020B0604030504040204" pitchFamily="34" charset="0"/>
                    <a:ea typeface="宋体" panose="02010600030101010101" pitchFamily="2" charset="-122"/>
                  </a:rPr>
                  <a:t>实时通讯工具的革命</a:t>
                </a:r>
                <a:endParaRPr lang="en-US" altLang="zh-CN" sz="1400" dirty="0"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2" name="Text Box 22"/>
              <p:cNvSpPr txBox="1">
                <a:spLocks noChangeArrowheads="1"/>
              </p:cNvSpPr>
              <p:nvPr/>
            </p:nvSpPr>
            <p:spPr bwMode="gray">
              <a:xfrm>
                <a:off x="742" y="2703"/>
                <a:ext cx="795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zh-CN" altLang="en-US" sz="1400" dirty="0" smtClean="0">
                    <a:latin typeface="Verdana" panose="020B0604030504040204" pitchFamily="34" charset="0"/>
                    <a:ea typeface="宋体" panose="02010600030101010101" pitchFamily="2" charset="-122"/>
                  </a:rPr>
                  <a:t>用户体验革命</a:t>
                </a:r>
                <a:endParaRPr lang="en-US" altLang="zh-CN" sz="1400" dirty="0"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3" name="Text Box 23"/>
              <p:cNvSpPr txBox="1">
                <a:spLocks noChangeArrowheads="1"/>
              </p:cNvSpPr>
              <p:nvPr/>
            </p:nvSpPr>
            <p:spPr bwMode="gray">
              <a:xfrm>
                <a:off x="742" y="3211"/>
                <a:ext cx="682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zh-CN" altLang="en-US" sz="1400" dirty="0" smtClean="0">
                    <a:latin typeface="Verdana" panose="020B0604030504040204" pitchFamily="34" charset="0"/>
                    <a:ea typeface="宋体" panose="02010600030101010101" pitchFamily="2" charset="-122"/>
                  </a:rPr>
                  <a:t>技术性革命</a:t>
                </a:r>
                <a:endParaRPr lang="en-US" altLang="zh-CN" sz="1400" dirty="0"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4" name="Freeform 24"/>
              <p:cNvSpPr>
                <a:spLocks/>
              </p:cNvSpPr>
              <p:nvPr/>
            </p:nvSpPr>
            <p:spPr bwMode="gray">
              <a:xfrm>
                <a:off x="2006" y="1537"/>
                <a:ext cx="1158" cy="1715"/>
              </a:xfrm>
              <a:custGeom>
                <a:avLst/>
                <a:gdLst>
                  <a:gd name="T0" fmla="*/ 12 w 1824"/>
                  <a:gd name="T1" fmla="*/ 2464 h 2648"/>
                  <a:gd name="T2" fmla="*/ 56 w 1824"/>
                  <a:gd name="T3" fmla="*/ 2120 h 2648"/>
                  <a:gd name="T4" fmla="*/ 124 w 1824"/>
                  <a:gd name="T5" fmla="*/ 1808 h 2648"/>
                  <a:gd name="T6" fmla="*/ 212 w 1824"/>
                  <a:gd name="T7" fmla="*/ 1524 h 2648"/>
                  <a:gd name="T8" fmla="*/ 316 w 1824"/>
                  <a:gd name="T9" fmla="*/ 1270 h 2648"/>
                  <a:gd name="T10" fmla="*/ 430 w 1824"/>
                  <a:gd name="T11" fmla="*/ 1044 h 2648"/>
                  <a:gd name="T12" fmla="*/ 550 w 1824"/>
                  <a:gd name="T13" fmla="*/ 846 h 2648"/>
                  <a:gd name="T14" fmla="*/ 672 w 1824"/>
                  <a:gd name="T15" fmla="*/ 674 h 2648"/>
                  <a:gd name="T16" fmla="*/ 792 w 1824"/>
                  <a:gd name="T17" fmla="*/ 528 h 2648"/>
                  <a:gd name="T18" fmla="*/ 906 w 1824"/>
                  <a:gd name="T19" fmla="*/ 408 h 2648"/>
                  <a:gd name="T20" fmla="*/ 1010 w 1824"/>
                  <a:gd name="T21" fmla="*/ 310 h 2648"/>
                  <a:gd name="T22" fmla="*/ 1096 w 1824"/>
                  <a:gd name="T23" fmla="*/ 236 h 2648"/>
                  <a:gd name="T24" fmla="*/ 1164 w 1824"/>
                  <a:gd name="T25" fmla="*/ 184 h 2648"/>
                  <a:gd name="T26" fmla="*/ 1208 w 1824"/>
                  <a:gd name="T27" fmla="*/ 154 h 2648"/>
                  <a:gd name="T28" fmla="*/ 1224 w 1824"/>
                  <a:gd name="T29" fmla="*/ 144 h 2648"/>
                  <a:gd name="T30" fmla="*/ 1728 w 1824"/>
                  <a:gd name="T31" fmla="*/ 56 h 2648"/>
                  <a:gd name="T32" fmla="*/ 1568 w 1824"/>
                  <a:gd name="T33" fmla="*/ 328 h 2648"/>
                  <a:gd name="T34" fmla="*/ 1554 w 1824"/>
                  <a:gd name="T35" fmla="*/ 332 h 2648"/>
                  <a:gd name="T36" fmla="*/ 1514 w 1824"/>
                  <a:gd name="T37" fmla="*/ 346 h 2648"/>
                  <a:gd name="T38" fmla="*/ 1452 w 1824"/>
                  <a:gd name="T39" fmla="*/ 370 h 2648"/>
                  <a:gd name="T40" fmla="*/ 1370 w 1824"/>
                  <a:gd name="T41" fmla="*/ 410 h 2648"/>
                  <a:gd name="T42" fmla="*/ 1270 w 1824"/>
                  <a:gd name="T43" fmla="*/ 466 h 2648"/>
                  <a:gd name="T44" fmla="*/ 1158 w 1824"/>
                  <a:gd name="T45" fmla="*/ 540 h 2648"/>
                  <a:gd name="T46" fmla="*/ 1034 w 1824"/>
                  <a:gd name="T47" fmla="*/ 636 h 2648"/>
                  <a:gd name="T48" fmla="*/ 904 w 1824"/>
                  <a:gd name="T49" fmla="*/ 756 h 2648"/>
                  <a:gd name="T50" fmla="*/ 770 w 1824"/>
                  <a:gd name="T51" fmla="*/ 900 h 2648"/>
                  <a:gd name="T52" fmla="*/ 632 w 1824"/>
                  <a:gd name="T53" fmla="*/ 1076 h 2648"/>
                  <a:gd name="T54" fmla="*/ 498 w 1824"/>
                  <a:gd name="T55" fmla="*/ 1280 h 2648"/>
                  <a:gd name="T56" fmla="*/ 370 w 1824"/>
                  <a:gd name="T57" fmla="*/ 1518 h 2648"/>
                  <a:gd name="T58" fmla="*/ 248 w 1824"/>
                  <a:gd name="T59" fmla="*/ 1792 h 2648"/>
                  <a:gd name="T60" fmla="*/ 138 w 1824"/>
                  <a:gd name="T61" fmla="*/ 2104 h 2648"/>
                  <a:gd name="T62" fmla="*/ 42 w 1824"/>
                  <a:gd name="T63" fmla="*/ 2456 h 2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24" h="2648">
                    <a:moveTo>
                      <a:pt x="0" y="2648"/>
                    </a:moveTo>
                    <a:lnTo>
                      <a:pt x="12" y="2464"/>
                    </a:lnTo>
                    <a:lnTo>
                      <a:pt x="32" y="2288"/>
                    </a:lnTo>
                    <a:lnTo>
                      <a:pt x="56" y="2120"/>
                    </a:lnTo>
                    <a:lnTo>
                      <a:pt x="88" y="1960"/>
                    </a:lnTo>
                    <a:lnTo>
                      <a:pt x="124" y="1808"/>
                    </a:lnTo>
                    <a:lnTo>
                      <a:pt x="166" y="1662"/>
                    </a:lnTo>
                    <a:lnTo>
                      <a:pt x="212" y="1524"/>
                    </a:lnTo>
                    <a:lnTo>
                      <a:pt x="262" y="1394"/>
                    </a:lnTo>
                    <a:lnTo>
                      <a:pt x="316" y="1270"/>
                    </a:lnTo>
                    <a:lnTo>
                      <a:pt x="372" y="1154"/>
                    </a:lnTo>
                    <a:lnTo>
                      <a:pt x="430" y="1044"/>
                    </a:lnTo>
                    <a:lnTo>
                      <a:pt x="490" y="942"/>
                    </a:lnTo>
                    <a:lnTo>
                      <a:pt x="550" y="846"/>
                    </a:lnTo>
                    <a:lnTo>
                      <a:pt x="612" y="758"/>
                    </a:lnTo>
                    <a:lnTo>
                      <a:pt x="672" y="674"/>
                    </a:lnTo>
                    <a:lnTo>
                      <a:pt x="734" y="598"/>
                    </a:lnTo>
                    <a:lnTo>
                      <a:pt x="792" y="528"/>
                    </a:lnTo>
                    <a:lnTo>
                      <a:pt x="850" y="464"/>
                    </a:lnTo>
                    <a:lnTo>
                      <a:pt x="906" y="408"/>
                    </a:lnTo>
                    <a:lnTo>
                      <a:pt x="960" y="356"/>
                    </a:lnTo>
                    <a:lnTo>
                      <a:pt x="1010" y="310"/>
                    </a:lnTo>
                    <a:lnTo>
                      <a:pt x="1056" y="270"/>
                    </a:lnTo>
                    <a:lnTo>
                      <a:pt x="1096" y="236"/>
                    </a:lnTo>
                    <a:lnTo>
                      <a:pt x="1134" y="208"/>
                    </a:lnTo>
                    <a:lnTo>
                      <a:pt x="1164" y="184"/>
                    </a:lnTo>
                    <a:lnTo>
                      <a:pt x="1190" y="166"/>
                    </a:lnTo>
                    <a:lnTo>
                      <a:pt x="1208" y="154"/>
                    </a:lnTo>
                    <a:lnTo>
                      <a:pt x="1220" y="146"/>
                    </a:lnTo>
                    <a:lnTo>
                      <a:pt x="1224" y="144"/>
                    </a:lnTo>
                    <a:lnTo>
                      <a:pt x="848" y="0"/>
                    </a:lnTo>
                    <a:lnTo>
                      <a:pt x="1728" y="56"/>
                    </a:lnTo>
                    <a:lnTo>
                      <a:pt x="1824" y="480"/>
                    </a:lnTo>
                    <a:lnTo>
                      <a:pt x="1568" y="328"/>
                    </a:lnTo>
                    <a:lnTo>
                      <a:pt x="1564" y="328"/>
                    </a:lnTo>
                    <a:lnTo>
                      <a:pt x="1554" y="332"/>
                    </a:lnTo>
                    <a:lnTo>
                      <a:pt x="1538" y="338"/>
                    </a:lnTo>
                    <a:lnTo>
                      <a:pt x="1514" y="346"/>
                    </a:lnTo>
                    <a:lnTo>
                      <a:pt x="1486" y="356"/>
                    </a:lnTo>
                    <a:lnTo>
                      <a:pt x="1452" y="370"/>
                    </a:lnTo>
                    <a:lnTo>
                      <a:pt x="1412" y="388"/>
                    </a:lnTo>
                    <a:lnTo>
                      <a:pt x="1370" y="410"/>
                    </a:lnTo>
                    <a:lnTo>
                      <a:pt x="1322" y="436"/>
                    </a:lnTo>
                    <a:lnTo>
                      <a:pt x="1270" y="466"/>
                    </a:lnTo>
                    <a:lnTo>
                      <a:pt x="1216" y="500"/>
                    </a:lnTo>
                    <a:lnTo>
                      <a:pt x="1158" y="540"/>
                    </a:lnTo>
                    <a:lnTo>
                      <a:pt x="1098" y="584"/>
                    </a:lnTo>
                    <a:lnTo>
                      <a:pt x="1034" y="636"/>
                    </a:lnTo>
                    <a:lnTo>
                      <a:pt x="970" y="692"/>
                    </a:lnTo>
                    <a:lnTo>
                      <a:pt x="904" y="756"/>
                    </a:lnTo>
                    <a:lnTo>
                      <a:pt x="836" y="824"/>
                    </a:lnTo>
                    <a:lnTo>
                      <a:pt x="770" y="900"/>
                    </a:lnTo>
                    <a:lnTo>
                      <a:pt x="700" y="984"/>
                    </a:lnTo>
                    <a:lnTo>
                      <a:pt x="632" y="1076"/>
                    </a:lnTo>
                    <a:lnTo>
                      <a:pt x="566" y="1174"/>
                    </a:lnTo>
                    <a:lnTo>
                      <a:pt x="498" y="1280"/>
                    </a:lnTo>
                    <a:lnTo>
                      <a:pt x="434" y="1394"/>
                    </a:lnTo>
                    <a:lnTo>
                      <a:pt x="370" y="1518"/>
                    </a:lnTo>
                    <a:lnTo>
                      <a:pt x="308" y="1650"/>
                    </a:lnTo>
                    <a:lnTo>
                      <a:pt x="248" y="1792"/>
                    </a:lnTo>
                    <a:lnTo>
                      <a:pt x="192" y="1944"/>
                    </a:lnTo>
                    <a:lnTo>
                      <a:pt x="138" y="2104"/>
                    </a:lnTo>
                    <a:lnTo>
                      <a:pt x="88" y="2274"/>
                    </a:lnTo>
                    <a:lnTo>
                      <a:pt x="42" y="2456"/>
                    </a:lnTo>
                    <a:lnTo>
                      <a:pt x="0" y="264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16D25">
                      <a:gamma/>
                      <a:shade val="46275"/>
                      <a:invGamma/>
                    </a:srgbClr>
                  </a:gs>
                  <a:gs pos="100000">
                    <a:srgbClr val="E16D25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ACD69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6" name="Rectangle 25"/>
            <p:cNvSpPr>
              <a:spLocks noChangeArrowheads="1"/>
            </p:cNvSpPr>
            <p:nvPr/>
          </p:nvSpPr>
          <p:spPr bwMode="gray">
            <a:xfrm>
              <a:off x="3200" y="1890"/>
              <a:ext cx="1743" cy="192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50000">
                  <a:schemeClr val="hlink">
                    <a:gamma/>
                    <a:shade val="63529"/>
                    <a:invGamma/>
                  </a:schemeClr>
                </a:gs>
                <a:gs pos="100000">
                  <a:schemeClr val="hlink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kumimoji="1" lang="zh-CN" altLang="en-US" dirty="0">
                  <a:solidFill>
                    <a:schemeClr val="bg1"/>
                  </a:solidFill>
                </a:rPr>
                <a:t>促进现实场景加速虚拟化</a:t>
              </a:r>
              <a:endParaRPr kumimoji="1" lang="en-US" altLang="zh-CN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26"/>
            <p:cNvSpPr>
              <a:spLocks noChangeArrowheads="1"/>
            </p:cNvSpPr>
            <p:nvPr/>
          </p:nvSpPr>
          <p:spPr bwMode="gray">
            <a:xfrm>
              <a:off x="2674" y="2413"/>
              <a:ext cx="1900" cy="188"/>
            </a:xfrm>
            <a:prstGeom prst="rect">
              <a:avLst/>
            </a:prstGeom>
            <a:gradFill rotWithShape="1">
              <a:gsLst>
                <a:gs pos="0">
                  <a:schemeClr val="accent1"/>
                </a:gs>
                <a:gs pos="50000">
                  <a:schemeClr val="accent1">
                    <a:gamma/>
                    <a:shade val="66667"/>
                    <a:invGamma/>
                  </a:schemeClr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1" lang="en-US" altLang="zh-CN" dirty="0" smtClean="0"/>
            </a:p>
            <a:p>
              <a:pPr algn="ctr"/>
              <a:r>
                <a:rPr kumimoji="1" lang="zh-CN" altLang="en-US" dirty="0" smtClean="0">
                  <a:solidFill>
                    <a:schemeClr val="bg1"/>
                  </a:solidFill>
                </a:rPr>
                <a:t>促进</a:t>
              </a:r>
              <a:r>
                <a:rPr kumimoji="1" lang="zh-CN" altLang="en-US" dirty="0">
                  <a:solidFill>
                    <a:schemeClr val="bg1"/>
                  </a:solidFill>
                </a:rPr>
                <a:t>出现新的交流和沟通方式</a:t>
              </a:r>
              <a:endParaRPr kumimoji="1" lang="en-US" altLang="zh-CN" dirty="0">
                <a:solidFill>
                  <a:schemeClr val="bg1"/>
                </a:solidFill>
              </a:endParaRPr>
            </a:p>
            <a:p>
              <a:pPr algn="ctr" eaLnBrk="0" hangingPunct="0"/>
              <a:endParaRPr lang="en-US" altLang="zh-CN" dirty="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8" name="Freeform 27"/>
            <p:cNvSpPr>
              <a:spLocks/>
            </p:cNvSpPr>
            <p:nvPr/>
          </p:nvSpPr>
          <p:spPr bwMode="gray">
            <a:xfrm>
              <a:off x="2154" y="2597"/>
              <a:ext cx="2415" cy="343"/>
            </a:xfrm>
            <a:custGeom>
              <a:avLst/>
              <a:gdLst>
                <a:gd name="T0" fmla="*/ 1742 w 2048"/>
                <a:gd name="T1" fmla="*/ 286 h 286"/>
                <a:gd name="T2" fmla="*/ 0 w 2048"/>
                <a:gd name="T3" fmla="*/ 286 h 286"/>
                <a:gd name="T4" fmla="*/ 446 w 2048"/>
                <a:gd name="T5" fmla="*/ 0 h 286"/>
                <a:gd name="T6" fmla="*/ 2048 w 2048"/>
                <a:gd name="T7" fmla="*/ 0 h 286"/>
                <a:gd name="T8" fmla="*/ 1742 w 2048"/>
                <a:gd name="T9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8" h="286">
                  <a:moveTo>
                    <a:pt x="1742" y="286"/>
                  </a:moveTo>
                  <a:lnTo>
                    <a:pt x="0" y="286"/>
                  </a:lnTo>
                  <a:lnTo>
                    <a:pt x="446" y="0"/>
                  </a:lnTo>
                  <a:lnTo>
                    <a:pt x="2048" y="0"/>
                  </a:lnTo>
                  <a:lnTo>
                    <a:pt x="1742" y="28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9" name="Rectangle 28"/>
            <p:cNvSpPr>
              <a:spLocks noChangeArrowheads="1"/>
            </p:cNvSpPr>
            <p:nvPr/>
          </p:nvSpPr>
          <p:spPr bwMode="gray">
            <a:xfrm>
              <a:off x="2153" y="2931"/>
              <a:ext cx="2056" cy="18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50000">
                  <a:schemeClr val="folHlink">
                    <a:gamma/>
                    <a:shade val="72549"/>
                    <a:invGamma/>
                  </a:schemeClr>
                </a:gs>
                <a:gs pos="100000">
                  <a:schemeClr val="folHlink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1" lang="en-US" altLang="zh-CN" dirty="0" smtClean="0">
                <a:solidFill>
                  <a:schemeClr val="bg1"/>
                </a:solidFill>
              </a:endParaRPr>
            </a:p>
            <a:p>
              <a:pPr algn="ctr"/>
              <a:endParaRPr lang="en-US" altLang="zh-CN" dirty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0" name="Rectangle 29"/>
            <p:cNvSpPr>
              <a:spLocks noChangeArrowheads="1"/>
            </p:cNvSpPr>
            <p:nvPr/>
          </p:nvSpPr>
          <p:spPr bwMode="gray">
            <a:xfrm>
              <a:off x="1632" y="3450"/>
              <a:ext cx="2213" cy="187"/>
            </a:xfrm>
            <a:prstGeom prst="rect">
              <a:avLst/>
            </a:prstGeom>
            <a:gradFill rotWithShape="1">
              <a:gsLst>
                <a:gs pos="0">
                  <a:schemeClr val="accent2"/>
                </a:gs>
                <a:gs pos="50000">
                  <a:schemeClr val="accent2">
                    <a:gamma/>
                    <a:shade val="42353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zh-CN" altLang="en-US" dirty="0">
                  <a:solidFill>
                    <a:schemeClr val="bg1"/>
                  </a:solidFill>
                </a:rPr>
                <a:t>网页三维展示</a:t>
              </a:r>
              <a:r>
                <a:rPr kumimoji="1" lang="zh-CN" altLang="en-US" dirty="0" smtClean="0">
                  <a:solidFill>
                    <a:schemeClr val="bg1"/>
                  </a:solidFill>
                </a:rPr>
                <a:t>能力</a:t>
              </a:r>
              <a:endParaRPr kumimoji="1" lang="en-US" altLang="zh-CN" dirty="0">
                <a:solidFill>
                  <a:schemeClr val="bg1"/>
                </a:solidFill>
              </a:endParaRPr>
            </a:p>
          </p:txBody>
        </p:sp>
      </p:grpSp>
      <p:sp>
        <p:nvSpPr>
          <p:cNvPr id="135" name="矩形 134"/>
          <p:cNvSpPr/>
          <p:nvPr/>
        </p:nvSpPr>
        <p:spPr>
          <a:xfrm>
            <a:off x="3421696" y="5160273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</a:rPr>
              <a:t>网页的跨平台以及互动性</a:t>
            </a:r>
            <a:endParaRPr kumimoji="1" lang="en-US" altLang="zh-CN" dirty="0">
              <a:solidFill>
                <a:schemeClr val="bg1"/>
              </a:solidFill>
            </a:endParaRPr>
          </a:p>
        </p:txBody>
      </p:sp>
      <p:pic>
        <p:nvPicPr>
          <p:cNvPr id="136" name="Picture 4" descr="E:\Microbject\Demo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957" y="1919530"/>
            <a:ext cx="1572939" cy="290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5421" y="1919530"/>
            <a:ext cx="2026187" cy="356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020" y="4736599"/>
            <a:ext cx="3722504" cy="2194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909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5000"/>
                    </a14:imgEffect>
                    <a14:imgEffect>
                      <a14:brightnessContrast bright="-27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877">
            <a:off x="106303" y="1006377"/>
            <a:ext cx="12023465" cy="34916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19050" y="4071938"/>
            <a:ext cx="12211050" cy="2786062"/>
          </a:xfrm>
          <a:custGeom>
            <a:avLst/>
            <a:gdLst>
              <a:gd name="connsiteX0" fmla="*/ 0 w 12192000"/>
              <a:gd name="connsiteY0" fmla="*/ 0 h 4191000"/>
              <a:gd name="connsiteX1" fmla="*/ 12192000 w 12192000"/>
              <a:gd name="connsiteY1" fmla="*/ 0 h 4191000"/>
              <a:gd name="connsiteX2" fmla="*/ 12192000 w 12192000"/>
              <a:gd name="connsiteY2" fmla="*/ 4191000 h 4191000"/>
              <a:gd name="connsiteX3" fmla="*/ 0 w 12192000"/>
              <a:gd name="connsiteY3" fmla="*/ 4191000 h 4191000"/>
              <a:gd name="connsiteX4" fmla="*/ 0 w 12192000"/>
              <a:gd name="connsiteY4" fmla="*/ 0 h 4191000"/>
              <a:gd name="connsiteX0" fmla="*/ 0 w 12211050"/>
              <a:gd name="connsiteY0" fmla="*/ 0 h 4572000"/>
              <a:gd name="connsiteX1" fmla="*/ 12211050 w 12211050"/>
              <a:gd name="connsiteY1" fmla="*/ 381000 h 4572000"/>
              <a:gd name="connsiteX2" fmla="*/ 12211050 w 12211050"/>
              <a:gd name="connsiteY2" fmla="*/ 4572000 h 4572000"/>
              <a:gd name="connsiteX3" fmla="*/ 19050 w 12211050"/>
              <a:gd name="connsiteY3" fmla="*/ 4572000 h 4572000"/>
              <a:gd name="connsiteX4" fmla="*/ 0 w 12211050"/>
              <a:gd name="connsiteY4" fmla="*/ 0 h 4572000"/>
              <a:gd name="connsiteX0" fmla="*/ 0 w 12211050"/>
              <a:gd name="connsiteY0" fmla="*/ 0 h 4572000"/>
              <a:gd name="connsiteX1" fmla="*/ 12211050 w 12211050"/>
              <a:gd name="connsiteY1" fmla="*/ 1238250 h 4572000"/>
              <a:gd name="connsiteX2" fmla="*/ 12211050 w 12211050"/>
              <a:gd name="connsiteY2" fmla="*/ 4572000 h 4572000"/>
              <a:gd name="connsiteX3" fmla="*/ 19050 w 12211050"/>
              <a:gd name="connsiteY3" fmla="*/ 4572000 h 4572000"/>
              <a:gd name="connsiteX4" fmla="*/ 0 w 1221105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1050" h="4572000">
                <a:moveTo>
                  <a:pt x="0" y="0"/>
                </a:moveTo>
                <a:lnTo>
                  <a:pt x="12211050" y="1238250"/>
                </a:lnTo>
                <a:lnTo>
                  <a:pt x="12211050" y="4572000"/>
                </a:lnTo>
                <a:lnTo>
                  <a:pt x="19050" y="45720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altLang="zh-CN" b="1" dirty="0">
              <a:solidFill>
                <a:srgbClr val="C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1414463"/>
          </a:xfrm>
          <a:custGeom>
            <a:avLst/>
            <a:gdLst>
              <a:gd name="connsiteX0" fmla="*/ 0 w 12192000"/>
              <a:gd name="connsiteY0" fmla="*/ 0 h 390525"/>
              <a:gd name="connsiteX1" fmla="*/ 12192000 w 12192000"/>
              <a:gd name="connsiteY1" fmla="*/ 0 h 390525"/>
              <a:gd name="connsiteX2" fmla="*/ 12192000 w 12192000"/>
              <a:gd name="connsiteY2" fmla="*/ 390525 h 390525"/>
              <a:gd name="connsiteX3" fmla="*/ 0 w 12192000"/>
              <a:gd name="connsiteY3" fmla="*/ 390525 h 390525"/>
              <a:gd name="connsiteX4" fmla="*/ 0 w 12192000"/>
              <a:gd name="connsiteY4" fmla="*/ 0 h 390525"/>
              <a:gd name="connsiteX0" fmla="*/ 0 w 12192000"/>
              <a:gd name="connsiteY0" fmla="*/ 0 h 771525"/>
              <a:gd name="connsiteX1" fmla="*/ 12192000 w 12192000"/>
              <a:gd name="connsiteY1" fmla="*/ 0 h 771525"/>
              <a:gd name="connsiteX2" fmla="*/ 12192000 w 12192000"/>
              <a:gd name="connsiteY2" fmla="*/ 771525 h 771525"/>
              <a:gd name="connsiteX3" fmla="*/ 0 w 12192000"/>
              <a:gd name="connsiteY3" fmla="*/ 390525 h 771525"/>
              <a:gd name="connsiteX4" fmla="*/ 0 w 12192000"/>
              <a:gd name="connsiteY4" fmla="*/ 0 h 77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71525">
                <a:moveTo>
                  <a:pt x="0" y="0"/>
                </a:moveTo>
                <a:lnTo>
                  <a:pt x="12192000" y="0"/>
                </a:lnTo>
                <a:lnTo>
                  <a:pt x="12192000" y="771525"/>
                </a:lnTo>
                <a:lnTo>
                  <a:pt x="0" y="390525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-38100" y="400050"/>
            <a:ext cx="12230100" cy="4479925"/>
          </a:xfrm>
          <a:custGeom>
            <a:avLst/>
            <a:gdLst>
              <a:gd name="connsiteX0" fmla="*/ 0 w 12230100"/>
              <a:gd name="connsiteY0" fmla="*/ 0 h 3086100"/>
              <a:gd name="connsiteX1" fmla="*/ 12230100 w 12230100"/>
              <a:gd name="connsiteY1" fmla="*/ 666750 h 3086100"/>
              <a:gd name="connsiteX2" fmla="*/ 11830050 w 12230100"/>
              <a:gd name="connsiteY2" fmla="*/ 3086100 h 3086100"/>
              <a:gd name="connsiteX0" fmla="*/ 0 w 12230100"/>
              <a:gd name="connsiteY0" fmla="*/ 0 h 4479471"/>
              <a:gd name="connsiteX1" fmla="*/ 12230100 w 12230100"/>
              <a:gd name="connsiteY1" fmla="*/ 666750 h 4479471"/>
              <a:gd name="connsiteX2" fmla="*/ 11684907 w 12230100"/>
              <a:gd name="connsiteY2" fmla="*/ 4479471 h 44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30100" h="4479471">
                <a:moveTo>
                  <a:pt x="0" y="0"/>
                </a:moveTo>
                <a:lnTo>
                  <a:pt x="12230100" y="666750"/>
                </a:lnTo>
                <a:lnTo>
                  <a:pt x="11684907" y="4479471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 rot="354789">
            <a:off x="394727" y="998965"/>
            <a:ext cx="2646878" cy="8309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kern="1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市场机遇</a:t>
            </a:r>
            <a:endParaRPr lang="zh-CN" altLang="zh-CN" sz="4800" kern="1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03" name="组合 8"/>
          <p:cNvGrpSpPr>
            <a:grpSpLocks/>
          </p:cNvGrpSpPr>
          <p:nvPr/>
        </p:nvGrpSpPr>
        <p:grpSpPr bwMode="auto">
          <a:xfrm rot="-328619">
            <a:off x="10780713" y="5368925"/>
            <a:ext cx="962025" cy="1093788"/>
            <a:chOff x="11037914" y="5671019"/>
            <a:chExt cx="811441" cy="923330"/>
          </a:xfrm>
        </p:grpSpPr>
        <p:sp>
          <p:nvSpPr>
            <p:cNvPr id="7" name="椭圆 6"/>
            <p:cNvSpPr/>
            <p:nvPr/>
          </p:nvSpPr>
          <p:spPr>
            <a:xfrm rot="18139443">
              <a:off x="11097700" y="5832451"/>
              <a:ext cx="734375" cy="732439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8" name="文本框 7"/>
            <p:cNvSpPr txBox="1"/>
            <p:nvPr/>
          </p:nvSpPr>
          <p:spPr>
            <a:xfrm rot="13064212">
              <a:off x="11037914" y="5671019"/>
              <a:ext cx="811441" cy="923330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5400" b="1" dirty="0">
                  <a:solidFill>
                    <a:schemeClr val="bg1"/>
                  </a:solidFill>
                  <a:latin typeface="+mn-lt"/>
                  <a:ea typeface="+mn-ea"/>
                </a:rPr>
                <a:t>→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2786738" y="1964093"/>
            <a:ext cx="7923708" cy="2215991"/>
          </a:xfrm>
          <a:prstGeom prst="rect">
            <a:avLst/>
          </a:prstGeom>
          <a:effectLst>
            <a:outerShdw blurRad="50800" dist="889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3800" b="1" kern="1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MARKTE</a:t>
            </a:r>
            <a:endParaRPr lang="en-US" altLang="zh-CN" sz="13800" b="1" kern="1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4964906"/>
            <a:ext cx="6154738" cy="1901825"/>
          </a:xfrm>
          <a:custGeom>
            <a:avLst/>
            <a:gdLst>
              <a:gd name="connsiteX0" fmla="*/ 0 w 6154057"/>
              <a:gd name="connsiteY0" fmla="*/ 1901371 h 1901371"/>
              <a:gd name="connsiteX1" fmla="*/ 0 w 6154057"/>
              <a:gd name="connsiteY1" fmla="*/ 14514 h 1901371"/>
              <a:gd name="connsiteX2" fmla="*/ 290286 w 6154057"/>
              <a:gd name="connsiteY2" fmla="*/ 29028 h 1901371"/>
              <a:gd name="connsiteX3" fmla="*/ 290286 w 6154057"/>
              <a:gd name="connsiteY3" fmla="*/ 1494971 h 1901371"/>
              <a:gd name="connsiteX4" fmla="*/ 725714 w 6154057"/>
              <a:gd name="connsiteY4" fmla="*/ 1553028 h 1901371"/>
              <a:gd name="connsiteX5" fmla="*/ 740229 w 6154057"/>
              <a:gd name="connsiteY5" fmla="*/ 1146628 h 1901371"/>
              <a:gd name="connsiteX6" fmla="*/ 1088571 w 6154057"/>
              <a:gd name="connsiteY6" fmla="*/ 1117600 h 1901371"/>
              <a:gd name="connsiteX7" fmla="*/ 1074057 w 6154057"/>
              <a:gd name="connsiteY7" fmla="*/ 1451428 h 1901371"/>
              <a:gd name="connsiteX8" fmla="*/ 1407886 w 6154057"/>
              <a:gd name="connsiteY8" fmla="*/ 1451428 h 1901371"/>
              <a:gd name="connsiteX9" fmla="*/ 1611086 w 6154057"/>
              <a:gd name="connsiteY9" fmla="*/ 0 h 1901371"/>
              <a:gd name="connsiteX10" fmla="*/ 1727200 w 6154057"/>
              <a:gd name="connsiteY10" fmla="*/ 653143 h 1901371"/>
              <a:gd name="connsiteX11" fmla="*/ 2002971 w 6154057"/>
              <a:gd name="connsiteY11" fmla="*/ 595085 h 1901371"/>
              <a:gd name="connsiteX12" fmla="*/ 2002971 w 6154057"/>
              <a:gd name="connsiteY12" fmla="*/ 1030514 h 1901371"/>
              <a:gd name="connsiteX13" fmla="*/ 2438400 w 6154057"/>
              <a:gd name="connsiteY13" fmla="*/ 1262743 h 1901371"/>
              <a:gd name="connsiteX14" fmla="*/ 2598057 w 6154057"/>
              <a:gd name="connsiteY14" fmla="*/ 377371 h 1901371"/>
              <a:gd name="connsiteX15" fmla="*/ 3062514 w 6154057"/>
              <a:gd name="connsiteY15" fmla="*/ 348343 h 1901371"/>
              <a:gd name="connsiteX16" fmla="*/ 3077029 w 6154057"/>
              <a:gd name="connsiteY16" fmla="*/ 1088571 h 1901371"/>
              <a:gd name="connsiteX17" fmla="*/ 3164114 w 6154057"/>
              <a:gd name="connsiteY17" fmla="*/ 1582057 h 1901371"/>
              <a:gd name="connsiteX18" fmla="*/ 3425371 w 6154057"/>
              <a:gd name="connsiteY18" fmla="*/ 1175657 h 1901371"/>
              <a:gd name="connsiteX19" fmla="*/ 3715657 w 6154057"/>
              <a:gd name="connsiteY19" fmla="*/ 1509485 h 1901371"/>
              <a:gd name="connsiteX20" fmla="*/ 4093029 w 6154057"/>
              <a:gd name="connsiteY20" fmla="*/ 1451428 h 1901371"/>
              <a:gd name="connsiteX21" fmla="*/ 4383314 w 6154057"/>
              <a:gd name="connsiteY21" fmla="*/ 1669143 h 1901371"/>
              <a:gd name="connsiteX22" fmla="*/ 4659086 w 6154057"/>
              <a:gd name="connsiteY22" fmla="*/ 653143 h 1901371"/>
              <a:gd name="connsiteX23" fmla="*/ 4905829 w 6154057"/>
              <a:gd name="connsiteY23" fmla="*/ 899885 h 1901371"/>
              <a:gd name="connsiteX24" fmla="*/ 5109029 w 6154057"/>
              <a:gd name="connsiteY24" fmla="*/ 914400 h 1901371"/>
              <a:gd name="connsiteX25" fmla="*/ 5181600 w 6154057"/>
              <a:gd name="connsiteY25" fmla="*/ 1378857 h 1901371"/>
              <a:gd name="connsiteX26" fmla="*/ 5529943 w 6154057"/>
              <a:gd name="connsiteY26" fmla="*/ 1088571 h 1901371"/>
              <a:gd name="connsiteX27" fmla="*/ 5631543 w 6154057"/>
              <a:gd name="connsiteY27" fmla="*/ 1219200 h 1901371"/>
              <a:gd name="connsiteX28" fmla="*/ 6154057 w 6154057"/>
              <a:gd name="connsiteY28" fmla="*/ 1886857 h 1901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154057" h="1901371">
                <a:moveTo>
                  <a:pt x="0" y="1901371"/>
                </a:moveTo>
                <a:lnTo>
                  <a:pt x="0" y="14514"/>
                </a:lnTo>
                <a:lnTo>
                  <a:pt x="290286" y="29028"/>
                </a:lnTo>
                <a:lnTo>
                  <a:pt x="290286" y="1494971"/>
                </a:lnTo>
                <a:lnTo>
                  <a:pt x="725714" y="1553028"/>
                </a:lnTo>
                <a:lnTo>
                  <a:pt x="740229" y="1146628"/>
                </a:lnTo>
                <a:lnTo>
                  <a:pt x="1088571" y="1117600"/>
                </a:lnTo>
                <a:lnTo>
                  <a:pt x="1074057" y="1451428"/>
                </a:lnTo>
                <a:lnTo>
                  <a:pt x="1407886" y="1451428"/>
                </a:lnTo>
                <a:lnTo>
                  <a:pt x="1611086" y="0"/>
                </a:lnTo>
                <a:lnTo>
                  <a:pt x="1727200" y="653143"/>
                </a:lnTo>
                <a:lnTo>
                  <a:pt x="2002971" y="595085"/>
                </a:lnTo>
                <a:lnTo>
                  <a:pt x="2002971" y="1030514"/>
                </a:lnTo>
                <a:lnTo>
                  <a:pt x="2438400" y="1262743"/>
                </a:lnTo>
                <a:lnTo>
                  <a:pt x="2598057" y="377371"/>
                </a:lnTo>
                <a:lnTo>
                  <a:pt x="3062514" y="348343"/>
                </a:lnTo>
                <a:lnTo>
                  <a:pt x="3077029" y="1088571"/>
                </a:lnTo>
                <a:lnTo>
                  <a:pt x="3164114" y="1582057"/>
                </a:lnTo>
                <a:lnTo>
                  <a:pt x="3425371" y="1175657"/>
                </a:lnTo>
                <a:lnTo>
                  <a:pt x="3715657" y="1509485"/>
                </a:lnTo>
                <a:lnTo>
                  <a:pt x="4093029" y="1451428"/>
                </a:lnTo>
                <a:lnTo>
                  <a:pt x="4383314" y="1669143"/>
                </a:lnTo>
                <a:lnTo>
                  <a:pt x="4659086" y="653143"/>
                </a:lnTo>
                <a:lnTo>
                  <a:pt x="4905829" y="899885"/>
                </a:lnTo>
                <a:lnTo>
                  <a:pt x="5109029" y="914400"/>
                </a:lnTo>
                <a:lnTo>
                  <a:pt x="5181600" y="1378857"/>
                </a:lnTo>
                <a:lnTo>
                  <a:pt x="5529943" y="1088571"/>
                </a:lnTo>
                <a:lnTo>
                  <a:pt x="5631543" y="1219200"/>
                </a:lnTo>
                <a:lnTo>
                  <a:pt x="6154057" y="1886857"/>
                </a:lnTo>
              </a:path>
            </a:pathLst>
          </a:custGeom>
          <a:noFill/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 rot="226811">
            <a:off x="229703" y="4610844"/>
            <a:ext cx="106354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en-US" altLang="zh-CN" sz="1200" b="1" dirty="0"/>
              <a:t/>
            </a:r>
            <a:br>
              <a:rPr lang="en-US" altLang="zh-CN" sz="1200" b="1" dirty="0"/>
            </a:br>
            <a:r>
              <a:rPr lang="en-US" altLang="zh-CN" sz="1200" b="1" dirty="0" smtClean="0"/>
              <a:t>              </a:t>
            </a:r>
            <a:r>
              <a:rPr lang="zh-CN" altLang="en-US" b="1" dirty="0" smtClean="0">
                <a:solidFill>
                  <a:srgbClr val="C00000"/>
                </a:solidFill>
              </a:rPr>
              <a:t>行业</a:t>
            </a:r>
            <a:r>
              <a:rPr lang="zh-CN" altLang="en-US" b="1" dirty="0">
                <a:solidFill>
                  <a:srgbClr val="C00000"/>
                </a:solidFill>
              </a:rPr>
              <a:t>规模巨大，潜在的市场价值达到千亿级规模，</a:t>
            </a:r>
            <a:r>
              <a:rPr lang="en-US" altLang="zh-CN" b="1" dirty="0">
                <a:solidFill>
                  <a:srgbClr val="C00000"/>
                </a:solidFill>
              </a:rPr>
              <a:t>3D</a:t>
            </a:r>
            <a:r>
              <a:rPr lang="zh-CN" altLang="en-US" b="1" dirty="0">
                <a:solidFill>
                  <a:srgbClr val="C00000"/>
                </a:solidFill>
              </a:rPr>
              <a:t>打印行业现状既无法引导用户对概念的认知，也无法提供统一的服务平台接口。在核心技术得以突破的前提下，三维云服务在技术方面取得了先决性的优势，在行业大发展的情况下，将迎来巨大的市场机遇。</a:t>
            </a:r>
            <a:endParaRPr lang="en-US" altLang="zh-CN" b="1" dirty="0">
              <a:solidFill>
                <a:srgbClr val="C0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7144481"/>
      </p:ext>
    </p:extLst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1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F2F2F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9050"/>
            <a:ext cx="4953000" cy="687705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0896600" y="-19050"/>
            <a:ext cx="1162050" cy="6877050"/>
          </a:xfrm>
          <a:custGeom>
            <a:avLst/>
            <a:gdLst>
              <a:gd name="connsiteX0" fmla="*/ 0 w 1162050"/>
              <a:gd name="connsiteY0" fmla="*/ 0 h 6877050"/>
              <a:gd name="connsiteX1" fmla="*/ 914400 w 1162050"/>
              <a:gd name="connsiteY1" fmla="*/ 1257300 h 6877050"/>
              <a:gd name="connsiteX2" fmla="*/ 1162050 w 1162050"/>
              <a:gd name="connsiteY2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2050" h="6877050">
                <a:moveTo>
                  <a:pt x="0" y="0"/>
                </a:moveTo>
                <a:lnTo>
                  <a:pt x="914400" y="1257300"/>
                </a:lnTo>
                <a:lnTo>
                  <a:pt x="1162050" y="6877050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9223" name="组合 8"/>
          <p:cNvGrpSpPr>
            <a:grpSpLocks/>
          </p:cNvGrpSpPr>
          <p:nvPr/>
        </p:nvGrpSpPr>
        <p:grpSpPr bwMode="auto">
          <a:xfrm rot="6313227">
            <a:off x="1814513" y="4629150"/>
            <a:ext cx="1522412" cy="1862138"/>
            <a:chOff x="1997100" y="4912545"/>
            <a:chExt cx="734960" cy="898992"/>
          </a:xfrm>
        </p:grpSpPr>
        <p:sp>
          <p:nvSpPr>
            <p:cNvPr id="7" name="椭圆 6"/>
            <p:cNvSpPr/>
            <p:nvPr/>
          </p:nvSpPr>
          <p:spPr>
            <a:xfrm rot="18139443">
              <a:off x="1998609" y="4995227"/>
              <a:ext cx="732682" cy="733428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5400"/>
            </a:p>
          </p:txBody>
        </p:sp>
        <p:sp>
          <p:nvSpPr>
            <p:cNvPr id="8" name="文本框 7"/>
            <p:cNvSpPr txBox="1"/>
            <p:nvPr/>
          </p:nvSpPr>
          <p:spPr>
            <a:xfrm rot="13064212">
              <a:off x="1995164" y="4912779"/>
              <a:ext cx="734194" cy="898992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1500" b="1" dirty="0">
                  <a:solidFill>
                    <a:schemeClr val="bg1"/>
                  </a:solidFill>
                  <a:latin typeface="+mn-lt"/>
                  <a:ea typeface="+mn-ea"/>
                </a:rPr>
                <a:t>→</a:t>
              </a:r>
            </a:p>
          </p:txBody>
        </p:sp>
      </p:grpSp>
      <p:pic>
        <p:nvPicPr>
          <p:cNvPr id="2050" name="Picture 2" descr="C:\Users\Bearice\Desktop\三维云项目\图片4l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" y="1073874"/>
            <a:ext cx="4945626" cy="27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224" name="组合 9"/>
          <p:cNvGrpSpPr>
            <a:grpSpLocks/>
          </p:cNvGrpSpPr>
          <p:nvPr/>
        </p:nvGrpSpPr>
        <p:grpSpPr bwMode="auto">
          <a:xfrm rot="619780">
            <a:off x="1368425" y="4327525"/>
            <a:ext cx="749300" cy="749300"/>
            <a:chOff x="11102999" y="5835099"/>
            <a:chExt cx="733424" cy="733424"/>
          </a:xfrm>
        </p:grpSpPr>
        <p:sp>
          <p:nvSpPr>
            <p:cNvPr id="11" name="椭圆 10"/>
            <p:cNvSpPr/>
            <p:nvPr/>
          </p:nvSpPr>
          <p:spPr>
            <a:xfrm rot="18139443">
              <a:off x="11102999" y="5835099"/>
              <a:ext cx="733424" cy="733424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12" name="文本框 11"/>
            <p:cNvSpPr txBox="1"/>
            <p:nvPr/>
          </p:nvSpPr>
          <p:spPr>
            <a:xfrm rot="13064212">
              <a:off x="11151169" y="5855300"/>
              <a:ext cx="637084" cy="693024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000" b="1" dirty="0">
                  <a:solidFill>
                    <a:schemeClr val="bg1"/>
                  </a:solidFill>
                  <a:latin typeface="+mn-lt"/>
                  <a:ea typeface="+mn-ea"/>
                </a:rPr>
                <a:t>→</a:t>
              </a: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257800" y="686133"/>
            <a:ext cx="6374566" cy="507831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客户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缺乏对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打印的认知，行业还未按照客户需求进行调整，不能有效引导客户使用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打印服务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三维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化市场需求极大，之前没有可以跨全平台的技术实现。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都是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只能通过应用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/APP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等开发，但是用户安装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安全又是很大问题。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直到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HTML5-WEBGL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技术之后，才有了统一的解决方案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8289" y="1811967"/>
            <a:ext cx="428835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000" b="1" kern="1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行业现状</a:t>
            </a:r>
            <a:endParaRPr lang="zh-CN" altLang="zh-CN" sz="4400" kern="1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3000">
    <p:fade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1005</TotalTime>
  <Words>1753</Words>
  <Application>Microsoft Office PowerPoint</Application>
  <PresentationFormat>宽屏</PresentationFormat>
  <Paragraphs>209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宋体</vt:lpstr>
      <vt:lpstr>Calibri Light</vt:lpstr>
      <vt:lpstr>Arial</vt:lpstr>
      <vt:lpstr>PMingLiU</vt:lpstr>
      <vt:lpstr>Wingdings</vt:lpstr>
      <vt:lpstr>微软雅黑</vt:lpstr>
      <vt:lpstr>Times New Roman</vt:lpstr>
      <vt:lpstr>Verdana</vt:lpstr>
      <vt:lpstr>汉仪清雅体简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CY Mao</cp:lastModifiedBy>
  <cp:revision>75</cp:revision>
  <dcterms:created xsi:type="dcterms:W3CDTF">2014-02-07T08:30:59Z</dcterms:created>
  <dcterms:modified xsi:type="dcterms:W3CDTF">2015-12-29T06:31:45Z</dcterms:modified>
</cp:coreProperties>
</file>